
<file path=[Content_Types].xml><?xml version="1.0" encoding="utf-8"?>
<Types xmlns="http://schemas.openxmlformats.org/package/2006/content-types">
  <Default Extension="fntdata" ContentType="application/x-fontdata"/>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Lato" panose="020F0502020204030203" pitchFamily="34" charset="77"/>
      <p:regular r:id="rId24"/>
      <p:bold r:id="rId25"/>
      <p:italic r:id="rId26"/>
      <p:boldItalic r:id="rId27"/>
    </p:embeddedFont>
    <p:embeddedFont>
      <p:font typeface="Playfair Display" pitchFamily="2" charset="77"/>
      <p:regular r:id="rId28"/>
      <p:bold r:id="rId29"/>
      <p:italic r:id="rId30"/>
      <p:boldItalic r:id="rId31"/>
    </p:embeddedFont>
    <p:embeddedFont>
      <p:font typeface="Raleway" panose="020B0503030101060003" pitchFamily="34" charset="77"/>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8"/>
    <p:restoredTop sz="94640"/>
  </p:normalViewPr>
  <p:slideViewPr>
    <p:cSldViewPr snapToGrid="0">
      <p:cViewPr varScale="1">
        <p:scale>
          <a:sx n="116" d="100"/>
          <a:sy n="116" d="100"/>
        </p:scale>
        <p:origin x="984" y="184"/>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70c92081c7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70c92081c7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70c92081c7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70c92081c7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70c92081c7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70c92081c7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70c92081c7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70c92081c7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70c92081c7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70c92081c7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70c92081c7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70c92081c7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0c92081c7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0c92081c7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0c92081c7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0c92081c7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70c92081c7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70c92081c7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70c92081c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70c92081c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70c92081c7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70c92081c7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70c92081c7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70c92081c7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70c92081c7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70c92081c7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70c92081c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70c92081c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70c92081c7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70c92081c7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70c92081c7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70c92081c7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70c92081c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70c92081c7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70c92081c7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70c92081c7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70c92081c7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70c92081c7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70c92081c7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70c92081c7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hyperlink" Target="mailto:skye@nccasa.org" TargetMode="External"/><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Senate Bill 199 Implications and Implementation for Law Enforcement </a:t>
            </a:r>
            <a:endParaRPr/>
          </a:p>
        </p:txBody>
      </p:sp>
      <p:sp>
        <p:nvSpPr>
          <p:cNvPr id="87" name="Google Shape;87;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Skye David, Staff Attorney for North Carolina Coalition Against Sexual Assault; Lobbyist for Child Advocacy Centers of North Carolina and NCCASA </a:t>
            </a:r>
            <a:endParaRPr/>
          </a:p>
        </p:txBody>
      </p:sp>
      <p:pic>
        <p:nvPicPr>
          <p:cNvPr id="88" name="Google Shape;88;p13"/>
          <p:cNvPicPr preferRelativeResize="0"/>
          <p:nvPr/>
        </p:nvPicPr>
        <p:blipFill>
          <a:blip r:embed="rId5">
            <a:alphaModFix/>
          </a:blip>
          <a:stretch>
            <a:fillRect/>
          </a:stretch>
        </p:blipFill>
        <p:spPr>
          <a:xfrm>
            <a:off x="56950" y="3973925"/>
            <a:ext cx="1919025" cy="1105725"/>
          </a:xfrm>
          <a:prstGeom prst="rect">
            <a:avLst/>
          </a:prstGeom>
          <a:noFill/>
          <a:ln>
            <a:noFill/>
          </a:ln>
        </p:spPr>
      </p:pic>
      <p:pic>
        <p:nvPicPr>
          <p:cNvPr id="89" name="Google Shape;89;p13"/>
          <p:cNvPicPr preferRelativeResize="0"/>
          <p:nvPr/>
        </p:nvPicPr>
        <p:blipFill>
          <a:blip r:embed="rId6">
            <a:alphaModFix/>
          </a:blip>
          <a:stretch>
            <a:fillRect/>
          </a:stretch>
        </p:blipFill>
        <p:spPr>
          <a:xfrm>
            <a:off x="5712275" y="4164575"/>
            <a:ext cx="3337200" cy="978925"/>
          </a:xfrm>
          <a:prstGeom prst="rect">
            <a:avLst/>
          </a:prstGeom>
          <a:noFill/>
          <a:ln>
            <a:noFill/>
          </a:ln>
        </p:spPr>
      </p:pic>
      <p:pic>
        <p:nvPicPr>
          <p:cNvPr id="3" name="Audio 2">
            <a:hlinkClick r:id="" action="ppaction://media"/>
            <a:extLst>
              <a:ext uri="{FF2B5EF4-FFF2-40B4-BE49-F238E27FC236}">
                <a16:creationId xmlns:a16="http://schemas.microsoft.com/office/drawing/2014/main" id="{EE93441C-C745-4245-9726-944F050ECC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739"/>
    </mc:Choice>
    <mc:Fallback>
      <p:transition spd="slow" advTm="47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57"/>
        <p:cNvGrpSpPr/>
        <p:nvPr/>
      </p:nvGrpSpPr>
      <p:grpSpPr>
        <a:xfrm>
          <a:off x="0" y="0"/>
          <a:ext cx="0" cy="0"/>
          <a:chOff x="0" y="0"/>
          <a:chExt cx="0" cy="0"/>
        </a:xfrm>
      </p:grpSpPr>
      <p:sp>
        <p:nvSpPr>
          <p:cNvPr id="158" name="Google Shape;158;p2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Lato"/>
                <a:ea typeface="Lato"/>
                <a:cs typeface="Lato"/>
                <a:sym typeface="Lato"/>
              </a:rPr>
              <a:t>Abuse or Neglect, Dependency or Maltreatment</a:t>
            </a:r>
            <a:endParaRPr>
              <a:latin typeface="Lato"/>
              <a:ea typeface="Lato"/>
              <a:cs typeface="Lato"/>
              <a:sym typeface="Lato"/>
            </a:endParaRPr>
          </a:p>
          <a:p>
            <a:pPr marL="0" lvl="0" indent="0" algn="l" rtl="0">
              <a:spcBef>
                <a:spcPts val="0"/>
              </a:spcBef>
              <a:spcAft>
                <a:spcPts val="0"/>
              </a:spcAft>
              <a:buNone/>
            </a:pPr>
            <a:endParaRPr/>
          </a:p>
        </p:txBody>
      </p:sp>
      <p:sp>
        <p:nvSpPr>
          <p:cNvPr id="159" name="Google Shape;159;p22"/>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000000"/>
                </a:solidFill>
              </a:rPr>
              <a:t>Dependency (NCGS 7B-101(9))</a:t>
            </a:r>
            <a:endParaRPr sz="1800">
              <a:solidFill>
                <a:srgbClr val="000000"/>
              </a:solidFill>
            </a:endParaRPr>
          </a:p>
          <a:p>
            <a:pPr marL="457200" lvl="0" indent="-342900" algn="l" rtl="0">
              <a:spcBef>
                <a:spcPts val="1600"/>
              </a:spcBef>
              <a:spcAft>
                <a:spcPts val="0"/>
              </a:spcAft>
              <a:buClr>
                <a:srgbClr val="000000"/>
              </a:buClr>
              <a:buSzPts val="1800"/>
              <a:buFont typeface="Lato"/>
              <a:buChar char="●"/>
            </a:pPr>
            <a:r>
              <a:rPr lang="en" sz="1800">
                <a:solidFill>
                  <a:srgbClr val="000000"/>
                </a:solidFill>
              </a:rPr>
              <a:t>A child is dependent if they need assistance or placement because:</a:t>
            </a:r>
            <a:endParaRPr sz="1800">
              <a:solidFill>
                <a:srgbClr val="000000"/>
              </a:solidFill>
            </a:endParaRPr>
          </a:p>
          <a:p>
            <a:pPr marL="914400" lvl="1" indent="-317500" algn="l" rtl="0">
              <a:spcBef>
                <a:spcPts val="0"/>
              </a:spcBef>
              <a:spcAft>
                <a:spcPts val="0"/>
              </a:spcAft>
              <a:buClr>
                <a:srgbClr val="000000"/>
              </a:buClr>
              <a:buSzPts val="1400"/>
              <a:buFont typeface="Lato"/>
              <a:buChar char="○"/>
            </a:pPr>
            <a:r>
              <a:rPr lang="en" sz="1400">
                <a:solidFill>
                  <a:srgbClr val="000000"/>
                </a:solidFill>
              </a:rPr>
              <a:t>No parent, guardian, custodian is responsible for the child’s care/supervision;</a:t>
            </a:r>
            <a:endParaRPr sz="1400">
              <a:solidFill>
                <a:srgbClr val="000000"/>
              </a:solidFill>
            </a:endParaRPr>
          </a:p>
          <a:p>
            <a:pPr marL="914400" lvl="1" indent="-317500" algn="l" rtl="0">
              <a:spcBef>
                <a:spcPts val="0"/>
              </a:spcBef>
              <a:spcAft>
                <a:spcPts val="0"/>
              </a:spcAft>
              <a:buClr>
                <a:srgbClr val="000000"/>
              </a:buClr>
              <a:buSzPts val="1400"/>
              <a:buFont typeface="Lato"/>
              <a:buChar char="○"/>
            </a:pPr>
            <a:r>
              <a:rPr lang="en" sz="1400">
                <a:solidFill>
                  <a:srgbClr val="000000"/>
                </a:solidFill>
              </a:rPr>
              <a:t> OR</a:t>
            </a:r>
            <a:endParaRPr sz="1400">
              <a:solidFill>
                <a:srgbClr val="000000"/>
              </a:solidFill>
            </a:endParaRPr>
          </a:p>
          <a:p>
            <a:pPr marL="914400" lvl="1" indent="-317500" algn="l" rtl="0">
              <a:spcBef>
                <a:spcPts val="0"/>
              </a:spcBef>
              <a:spcAft>
                <a:spcPts val="0"/>
              </a:spcAft>
              <a:buClr>
                <a:srgbClr val="000000"/>
              </a:buClr>
              <a:buSzPts val="1400"/>
              <a:buFont typeface="Lato"/>
              <a:buChar char="○"/>
            </a:pPr>
            <a:r>
              <a:rPr lang="en" sz="1400">
                <a:solidFill>
                  <a:srgbClr val="000000"/>
                </a:solidFill>
              </a:rPr>
              <a:t>The child’s parent, guardian, or custodian is not able to provide for the child’s care of supervision and does not have an appropriate alternative</a:t>
            </a:r>
            <a:endParaRPr>
              <a:solidFill>
                <a:srgbClr val="000000"/>
              </a:solidFill>
            </a:endParaRPr>
          </a:p>
        </p:txBody>
      </p:sp>
      <p:pic>
        <p:nvPicPr>
          <p:cNvPr id="160" name="Google Shape;160;p22"/>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61" name="Google Shape;161;p22"/>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CA30996E-6C84-ED4E-8278-DD1C2C61C7B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796"/>
    </mc:Choice>
    <mc:Fallback>
      <p:transition spd="slow" advTm="21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65"/>
        <p:cNvGrpSpPr/>
        <p:nvPr/>
      </p:nvGrpSpPr>
      <p:grpSpPr>
        <a:xfrm>
          <a:off x="0" y="0"/>
          <a:ext cx="0" cy="0"/>
          <a:chOff x="0" y="0"/>
          <a:chExt cx="0" cy="0"/>
        </a:xfrm>
      </p:grpSpPr>
      <p:sp>
        <p:nvSpPr>
          <p:cNvPr id="166" name="Google Shape;166;p2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Lato"/>
                <a:ea typeface="Lato"/>
                <a:cs typeface="Lato"/>
                <a:sym typeface="Lato"/>
              </a:rPr>
              <a:t>Abuse or Neglect, Dependency or Maltreatment</a:t>
            </a:r>
            <a:endParaRPr>
              <a:latin typeface="Lato"/>
              <a:ea typeface="Lato"/>
              <a:cs typeface="Lato"/>
              <a:sym typeface="Lato"/>
            </a:endParaRPr>
          </a:p>
          <a:p>
            <a:pPr marL="0" lvl="0" indent="0" algn="l" rtl="0">
              <a:spcBef>
                <a:spcPts val="0"/>
              </a:spcBef>
              <a:spcAft>
                <a:spcPts val="0"/>
              </a:spcAft>
              <a:buNone/>
            </a:pPr>
            <a:endParaRPr/>
          </a:p>
        </p:txBody>
      </p:sp>
      <p:sp>
        <p:nvSpPr>
          <p:cNvPr id="167" name="Google Shape;167;p23"/>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00"/>
                </a:solidFill>
              </a:rPr>
              <a:t>Maltreatment</a:t>
            </a:r>
            <a:endParaRPr sz="1200" b="1">
              <a:solidFill>
                <a:srgbClr val="000000"/>
              </a:solidFill>
            </a:endParaRPr>
          </a:p>
          <a:p>
            <a:pPr marL="457200" lvl="0" indent="-304800" algn="l" rtl="0">
              <a:spcBef>
                <a:spcPts val="1600"/>
              </a:spcBef>
              <a:spcAft>
                <a:spcPts val="0"/>
              </a:spcAft>
              <a:buClr>
                <a:srgbClr val="000000"/>
              </a:buClr>
              <a:buSzPts val="1200"/>
              <a:buFont typeface="Lato"/>
              <a:buChar char="●"/>
            </a:pPr>
            <a:r>
              <a:rPr lang="en" sz="1200">
                <a:solidFill>
                  <a:srgbClr val="000000"/>
                </a:solidFill>
              </a:rPr>
              <a:t>The Juvenile Code doesn’t define this one.</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It’s mostly used when a child dies</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DSS determines if it was via maltreatment in order to establish files on other remaining children.</a:t>
            </a:r>
            <a:endParaRPr sz="1200">
              <a:solidFill>
                <a:srgbClr val="000000"/>
              </a:solidFill>
            </a:endParaRPr>
          </a:p>
        </p:txBody>
      </p:sp>
      <p:pic>
        <p:nvPicPr>
          <p:cNvPr id="168" name="Google Shape;168;p23"/>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69" name="Google Shape;169;p23"/>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16E8439F-40C9-4B42-B0B5-9D2A3F0C9DC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69"/>
    </mc:Choice>
    <mc:Fallback>
      <p:transition spd="slow" advTm="20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Exemptions from Reporting </a:t>
            </a:r>
            <a:endParaRPr/>
          </a:p>
        </p:txBody>
      </p:sp>
      <p:sp>
        <p:nvSpPr>
          <p:cNvPr id="175" name="Google Shape;175;p24"/>
          <p:cNvSpPr txBox="1">
            <a:spLocks noGrp="1"/>
          </p:cNvSpPr>
          <p:nvPr>
            <p:ph type="body" idx="1"/>
          </p:nvPr>
        </p:nvSpPr>
        <p:spPr>
          <a:xfrm>
            <a:off x="725850" y="1783338"/>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Unlike G.S. 7B-310, which says that privilege is not grounds for failure to report to DSS, this provision explicitly states that if a conversation is privileged and that privilege would prevent a person from reporting, this statute does not require that person to report.</a:t>
            </a:r>
            <a:endParaRPr dirty="0"/>
          </a:p>
          <a:p>
            <a:pPr lvl="0">
              <a:lnSpc>
                <a:spcPct val="100000"/>
              </a:lnSpc>
            </a:pPr>
            <a:r>
              <a:rPr lang="en-US" sz="1000" dirty="0" err="1"/>
              <a:t>Exempt:Those</a:t>
            </a:r>
            <a:r>
              <a:rPr lang="en-US" sz="1000" dirty="0"/>
              <a:t> exempted from reporting:</a:t>
            </a:r>
          </a:p>
          <a:p>
            <a:pPr lvl="1">
              <a:lnSpc>
                <a:spcPct val="100000"/>
              </a:lnSpc>
            </a:pPr>
            <a:r>
              <a:rPr lang="en-US" sz="1000" dirty="0"/>
              <a:t>Attorneys with attorney-client privilege </a:t>
            </a:r>
          </a:p>
          <a:p>
            <a:pPr lvl="1">
              <a:lnSpc>
                <a:spcPct val="100000"/>
              </a:lnSpc>
            </a:pPr>
            <a:r>
              <a:rPr lang="en-US" sz="1000" dirty="0"/>
              <a:t>Agents of rape crisis centers and sexual assault agencies</a:t>
            </a:r>
          </a:p>
          <a:p>
            <a:pPr lvl="1">
              <a:lnSpc>
                <a:spcPct val="100000"/>
              </a:lnSpc>
            </a:pPr>
            <a:r>
              <a:rPr lang="en-US" sz="1000" dirty="0"/>
              <a:t>Agents of domestic violence service providers</a:t>
            </a:r>
          </a:p>
          <a:p>
            <a:pPr lvl="1">
              <a:lnSpc>
                <a:spcPct val="100000"/>
              </a:lnSpc>
            </a:pPr>
            <a:r>
              <a:rPr lang="en-US" sz="1000" dirty="0"/>
              <a:t>Counselors/Therapists/Social Workers</a:t>
            </a:r>
          </a:p>
          <a:p>
            <a:pPr lvl="1">
              <a:lnSpc>
                <a:spcPct val="100000"/>
              </a:lnSpc>
            </a:pPr>
            <a:r>
              <a:rPr lang="en-US" sz="1000" dirty="0"/>
              <a:t>Psychologists</a:t>
            </a:r>
          </a:p>
          <a:p>
            <a:pPr marL="0" lvl="0" indent="0" algn="l" rtl="0">
              <a:spcBef>
                <a:spcPts val="1600"/>
              </a:spcBef>
              <a:spcAft>
                <a:spcPts val="1600"/>
              </a:spcAft>
              <a:buNone/>
            </a:pPr>
            <a:endParaRPr lang="en-US" dirty="0"/>
          </a:p>
          <a:p>
            <a:pPr marL="0" lvl="0" indent="0" algn="l" rtl="0">
              <a:spcBef>
                <a:spcPts val="1600"/>
              </a:spcBef>
              <a:spcAft>
                <a:spcPts val="1600"/>
              </a:spcAft>
              <a:buNone/>
            </a:pPr>
            <a:endParaRPr dirty="0"/>
          </a:p>
        </p:txBody>
      </p:sp>
      <p:pic>
        <p:nvPicPr>
          <p:cNvPr id="176" name="Google Shape;176;p24"/>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77" name="Google Shape;177;p24"/>
          <p:cNvPicPr preferRelativeResize="0"/>
          <p:nvPr/>
        </p:nvPicPr>
        <p:blipFill>
          <a:blip r:embed="rId6">
            <a:alphaModFix/>
          </a:blip>
          <a:stretch>
            <a:fillRect/>
          </a:stretch>
        </p:blipFill>
        <p:spPr>
          <a:xfrm>
            <a:off x="56951" y="4164575"/>
            <a:ext cx="1496428" cy="915075"/>
          </a:xfrm>
          <a:prstGeom prst="rect">
            <a:avLst/>
          </a:prstGeom>
          <a:noFill/>
          <a:ln>
            <a:noFill/>
          </a:ln>
        </p:spPr>
      </p:pic>
      <p:pic>
        <p:nvPicPr>
          <p:cNvPr id="2" name="Audio 1">
            <a:hlinkClick r:id="" action="ppaction://media"/>
            <a:extLst>
              <a:ext uri="{FF2B5EF4-FFF2-40B4-BE49-F238E27FC236}">
                <a16:creationId xmlns:a16="http://schemas.microsoft.com/office/drawing/2014/main" id="{33FFC627-264F-F849-AEC1-38D9F94251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435"/>
    </mc:Choice>
    <mc:Fallback>
      <p:transition spd="slow" advTm="79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81"/>
        <p:cNvGrpSpPr/>
        <p:nvPr/>
      </p:nvGrpSpPr>
      <p:grpSpPr>
        <a:xfrm>
          <a:off x="0" y="0"/>
          <a:ext cx="0" cy="0"/>
          <a:chOff x="0" y="0"/>
          <a:chExt cx="0" cy="0"/>
        </a:xfrm>
      </p:grpSpPr>
      <p:sp>
        <p:nvSpPr>
          <p:cNvPr id="182" name="Google Shape;182;p2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Statute of Limitations Changes </a:t>
            </a:r>
            <a:endParaRPr/>
          </a:p>
        </p:txBody>
      </p:sp>
      <p:sp>
        <p:nvSpPr>
          <p:cNvPr id="183" name="Google Shape;183;p2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a:solidFill>
                  <a:srgbClr val="000000"/>
                </a:solidFill>
              </a:rPr>
              <a:t>While there is no statute of limitations for felonies in North Carolina, the current statute of limitations for misdemeanors is only two years.  Part II of the Act expands the statute of limitations to ten years for the following offenses:</a:t>
            </a:r>
            <a:endParaRPr sz="1100">
              <a:solidFill>
                <a:srgbClr val="000000"/>
              </a:solidFill>
            </a:endParaRPr>
          </a:p>
          <a:p>
            <a:pPr marL="457200" lvl="0" indent="-298450" algn="l" rtl="0">
              <a:lnSpc>
                <a:spcPct val="115000"/>
              </a:lnSpc>
              <a:spcBef>
                <a:spcPts val="800"/>
              </a:spcBef>
              <a:spcAft>
                <a:spcPts val="0"/>
              </a:spcAft>
              <a:buClr>
                <a:srgbClr val="000000"/>
              </a:buClr>
              <a:buSzPts val="1100"/>
              <a:buAutoNum type="arabicPeriod"/>
            </a:pPr>
            <a:r>
              <a:rPr lang="en" sz="1100">
                <a:solidFill>
                  <a:srgbClr val="000000"/>
                </a:solidFill>
              </a:rPr>
              <a:t>N.C.G.S. 7B-301(b) – failure to report abuse, neglect and/or dependency</a:t>
            </a:r>
            <a:endParaRPr sz="1100">
              <a:solidFill>
                <a:srgbClr val="000000"/>
              </a:solidFill>
            </a:endParaRPr>
          </a:p>
          <a:p>
            <a:pPr marL="457200" lvl="0" indent="-298450" algn="l" rtl="0">
              <a:lnSpc>
                <a:spcPct val="115000"/>
              </a:lnSpc>
              <a:spcBef>
                <a:spcPts val="0"/>
              </a:spcBef>
              <a:spcAft>
                <a:spcPts val="0"/>
              </a:spcAft>
              <a:buClr>
                <a:srgbClr val="000000"/>
              </a:buClr>
              <a:buSzPts val="1100"/>
              <a:buAutoNum type="arabicPeriod"/>
            </a:pPr>
            <a:r>
              <a:rPr lang="en" sz="1100">
                <a:solidFill>
                  <a:srgbClr val="000000"/>
                </a:solidFill>
              </a:rPr>
              <a:t>N.C.G.S. 14-27.33 – sexual battery</a:t>
            </a:r>
            <a:endParaRPr sz="1100">
              <a:solidFill>
                <a:srgbClr val="000000"/>
              </a:solidFill>
            </a:endParaRPr>
          </a:p>
          <a:p>
            <a:pPr marL="457200" lvl="0" indent="-298450" algn="l" rtl="0">
              <a:lnSpc>
                <a:spcPct val="115000"/>
              </a:lnSpc>
              <a:spcBef>
                <a:spcPts val="0"/>
              </a:spcBef>
              <a:spcAft>
                <a:spcPts val="0"/>
              </a:spcAft>
              <a:buClr>
                <a:srgbClr val="000000"/>
              </a:buClr>
              <a:buSzPts val="1100"/>
              <a:buAutoNum type="arabicPeriod"/>
            </a:pPr>
            <a:r>
              <a:rPr lang="en" sz="1100">
                <a:solidFill>
                  <a:srgbClr val="000000"/>
                </a:solidFill>
              </a:rPr>
              <a:t>N.C.G.S. 14-202.2 – indecent liberties between children</a:t>
            </a:r>
            <a:endParaRPr sz="1100">
              <a:solidFill>
                <a:srgbClr val="000000"/>
              </a:solidFill>
            </a:endParaRPr>
          </a:p>
          <a:p>
            <a:pPr marL="457200" lvl="0" indent="-298450" algn="l" rtl="0">
              <a:lnSpc>
                <a:spcPct val="115000"/>
              </a:lnSpc>
              <a:spcBef>
                <a:spcPts val="0"/>
              </a:spcBef>
              <a:spcAft>
                <a:spcPts val="0"/>
              </a:spcAft>
              <a:buClr>
                <a:srgbClr val="000000"/>
              </a:buClr>
              <a:buSzPts val="1100"/>
              <a:buAutoNum type="arabicPeriod"/>
            </a:pPr>
            <a:r>
              <a:rPr lang="en" sz="1100">
                <a:solidFill>
                  <a:srgbClr val="000000"/>
                </a:solidFill>
              </a:rPr>
              <a:t>N.C.G.S. 14-318.2 – misdemeanor child abuse</a:t>
            </a:r>
            <a:endParaRPr sz="1100">
              <a:solidFill>
                <a:srgbClr val="000000"/>
              </a:solidFill>
            </a:endParaRPr>
          </a:p>
          <a:p>
            <a:pPr marL="457200" lvl="0" indent="-298450" algn="l" rtl="0">
              <a:lnSpc>
                <a:spcPct val="115000"/>
              </a:lnSpc>
              <a:spcBef>
                <a:spcPts val="0"/>
              </a:spcBef>
              <a:spcAft>
                <a:spcPts val="800"/>
              </a:spcAft>
              <a:buClr>
                <a:srgbClr val="000000"/>
              </a:buClr>
              <a:buSzPts val="1100"/>
              <a:buAutoNum type="arabicPeriod"/>
            </a:pPr>
            <a:r>
              <a:rPr lang="en" sz="1100">
                <a:solidFill>
                  <a:srgbClr val="000000"/>
                </a:solidFill>
              </a:rPr>
              <a:t>N.C.G.S. 14-318.6 – failure to report crimes against juveniles </a:t>
            </a:r>
            <a:endParaRPr/>
          </a:p>
        </p:txBody>
      </p:sp>
      <p:pic>
        <p:nvPicPr>
          <p:cNvPr id="184" name="Google Shape;184;p25"/>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85" name="Google Shape;185;p25"/>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EEE3948B-EE1E-DB40-B243-8743ABA3DA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4660"/>
    </mc:Choice>
    <mc:Fallback>
      <p:transition spd="slow" advTm="54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89"/>
        <p:cNvGrpSpPr/>
        <p:nvPr/>
      </p:nvGrpSpPr>
      <p:grpSpPr>
        <a:xfrm>
          <a:off x="0" y="0"/>
          <a:ext cx="0" cy="0"/>
          <a:chOff x="0" y="0"/>
          <a:chExt cx="0" cy="0"/>
        </a:xfrm>
      </p:grpSpPr>
      <p:sp>
        <p:nvSpPr>
          <p:cNvPr id="190" name="Google Shape;190;p2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High Risk Sex Offenders: Old Law </a:t>
            </a:r>
            <a:endParaRPr dirty="0"/>
          </a:p>
        </p:txBody>
      </p:sp>
      <p:sp>
        <p:nvSpPr>
          <p:cNvPr id="191" name="Google Shape;191;p2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000000"/>
                </a:solidFill>
              </a:rPr>
              <a:t>G. S. 14-202.5 bans the use of commercial social networking Web sites by registered sex offenders.  In 2017 this statute was found to be unconstitutional by the United States Supreme Court, holding that while protecting children from sex crimes is a legitimate governmental interest, the statute impermissibly restricts lawful speech in violation of the First Amendment. See,</a:t>
            </a:r>
            <a:r>
              <a:rPr lang="en" i="1" dirty="0">
                <a:solidFill>
                  <a:srgbClr val="000000"/>
                </a:solidFill>
              </a:rPr>
              <a:t> </a:t>
            </a:r>
            <a:r>
              <a:rPr lang="en" i="1" dirty="0" err="1">
                <a:solidFill>
                  <a:srgbClr val="000000"/>
                </a:solidFill>
              </a:rPr>
              <a:t>Packingham</a:t>
            </a:r>
            <a:r>
              <a:rPr lang="en" i="1" dirty="0">
                <a:solidFill>
                  <a:srgbClr val="000000"/>
                </a:solidFill>
              </a:rPr>
              <a:t> v. North Carolina, 582 U.S. ___ (2017)</a:t>
            </a:r>
            <a:r>
              <a:rPr lang="en" dirty="0">
                <a:solidFill>
                  <a:srgbClr val="000000"/>
                </a:solidFill>
              </a:rPr>
              <a:t>.</a:t>
            </a:r>
            <a:endParaRPr dirty="0">
              <a:solidFill>
                <a:srgbClr val="000000"/>
              </a:solidFill>
            </a:endParaRPr>
          </a:p>
        </p:txBody>
      </p:sp>
      <p:pic>
        <p:nvPicPr>
          <p:cNvPr id="192" name="Google Shape;192;p26"/>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93" name="Google Shape;193;p26"/>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DFDA5A58-A3C2-BB4B-954F-D9DF5B058B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4232"/>
    </mc:Choice>
    <mc:Fallback>
      <p:transition spd="slow" advTm="44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97"/>
        <p:cNvGrpSpPr/>
        <p:nvPr/>
      </p:nvGrpSpPr>
      <p:grpSpPr>
        <a:xfrm>
          <a:off x="0" y="0"/>
          <a:ext cx="0" cy="0"/>
          <a:chOff x="0" y="0"/>
          <a:chExt cx="0" cy="0"/>
        </a:xfrm>
      </p:grpSpPr>
      <p:sp>
        <p:nvSpPr>
          <p:cNvPr id="198" name="Google Shape;198;p2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High Risk Sex Offenders: New Law</a:t>
            </a:r>
            <a:endParaRPr/>
          </a:p>
        </p:txBody>
      </p:sp>
      <p:sp>
        <p:nvSpPr>
          <p:cNvPr id="199" name="Google Shape;199;p27"/>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a:solidFill>
                  <a:srgbClr val="000000"/>
                </a:solidFill>
              </a:rPr>
              <a:t>New law makes it unlawful for a high-risk sex offender to do any of the following online: </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 To communicate with a person that the offender believes is under 16 years of age.  </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To contact a person that the offender believes is under 16 years of age.  </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To pose falsely as a person under 16 years of age with the intent to commit an unlawful sex act with a person the offender believes is under 16 years of age.</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 To use a Web site to gather information about a person that the offender believes is under 16 years of age. </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To use a commercial social networking Web site in violation of a policy posted in a manner reasonably likely to come to the attention of users, prohibiting convicted sex offenders from using the site.</a:t>
            </a:r>
            <a:endParaRPr>
              <a:solidFill>
                <a:srgbClr val="000000"/>
              </a:solidFill>
            </a:endParaRPr>
          </a:p>
        </p:txBody>
      </p:sp>
      <p:pic>
        <p:nvPicPr>
          <p:cNvPr id="200" name="Google Shape;200;p27"/>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01" name="Google Shape;201;p27"/>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ED657D7E-893C-D14B-94D2-3CC48372964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1742"/>
    </mc:Choice>
    <mc:Fallback>
      <p:transition spd="slow" advTm="61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05"/>
        <p:cNvGrpSpPr/>
        <p:nvPr/>
      </p:nvGrpSpPr>
      <p:grpSpPr>
        <a:xfrm>
          <a:off x="0" y="0"/>
          <a:ext cx="0" cy="0"/>
          <a:chOff x="0" y="0"/>
          <a:chExt cx="0" cy="0"/>
        </a:xfrm>
      </p:grpSpPr>
      <p:sp>
        <p:nvSpPr>
          <p:cNvPr id="206" name="Google Shape;206;p2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Civil Statute of Limitations </a:t>
            </a:r>
            <a:endParaRPr/>
          </a:p>
        </p:txBody>
      </p:sp>
      <p:sp>
        <p:nvSpPr>
          <p:cNvPr id="207" name="Google Shape;207;p28"/>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a:solidFill>
                  <a:srgbClr val="000000"/>
                </a:solidFill>
              </a:rPr>
              <a:t>This new law also extends the civil statute of limitations for a victim to file a civil claim for child sexual abuse so plaintiffs now have until age twenty-eight to commence an action (There is no statute of limitations for criminal felony level violations). </a:t>
            </a:r>
            <a:endParaRPr>
              <a:solidFill>
                <a:srgbClr val="000000"/>
              </a:solidFill>
            </a:endParaRPr>
          </a:p>
        </p:txBody>
      </p:sp>
      <p:pic>
        <p:nvPicPr>
          <p:cNvPr id="208" name="Google Shape;208;p28"/>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09" name="Google Shape;209;p28"/>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4ABA84BA-8531-654B-91C6-9F5946EEDC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338"/>
    </mc:Choice>
    <mc:Fallback>
      <p:transition spd="slow" advTm="46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13"/>
        <p:cNvGrpSpPr/>
        <p:nvPr/>
      </p:nvGrpSpPr>
      <p:grpSpPr>
        <a:xfrm>
          <a:off x="0" y="0"/>
          <a:ext cx="0" cy="0"/>
          <a:chOff x="0" y="0"/>
          <a:chExt cx="0" cy="0"/>
        </a:xfrm>
      </p:grpSpPr>
      <p:sp>
        <p:nvSpPr>
          <p:cNvPr id="214" name="Google Shape;214;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Date Rape/Drugging Drink Changes	</a:t>
            </a:r>
            <a:endParaRPr/>
          </a:p>
        </p:txBody>
      </p:sp>
      <p:sp>
        <p:nvSpPr>
          <p:cNvPr id="215" name="Google Shape;215;p2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a:solidFill>
                  <a:srgbClr val="000000"/>
                </a:solidFill>
              </a:rPr>
              <a:t>Updates G.S. 14-401.11, which makes it illegal to distribute food, which contains anything that could be injurious to a person’s health, to include beverages.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 Among other things, this will ensure that offenders who add something to a person’s drink in order to sexually assault him or her can be liable under this statute.</a:t>
            </a:r>
            <a:endParaRPr>
              <a:solidFill>
                <a:srgbClr val="000000"/>
              </a:solidFill>
            </a:endParaRPr>
          </a:p>
        </p:txBody>
      </p:sp>
      <p:pic>
        <p:nvPicPr>
          <p:cNvPr id="216" name="Google Shape;216;p29"/>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17" name="Google Shape;217;p29"/>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244DD9B2-AE47-2B40-9B77-A823050F8A2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587"/>
    </mc:Choice>
    <mc:Fallback>
      <p:transition spd="slow" advTm="43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21"/>
        <p:cNvGrpSpPr/>
        <p:nvPr/>
      </p:nvGrpSpPr>
      <p:grpSpPr>
        <a:xfrm>
          <a:off x="0" y="0"/>
          <a:ext cx="0" cy="0"/>
          <a:chOff x="0" y="0"/>
          <a:chExt cx="0" cy="0"/>
        </a:xfrm>
      </p:grpSpPr>
      <p:sp>
        <p:nvSpPr>
          <p:cNvPr id="222" name="Google Shape;222;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Right to Revoke Consent </a:t>
            </a:r>
            <a:endParaRPr/>
          </a:p>
        </p:txBody>
      </p:sp>
      <p:sp>
        <p:nvSpPr>
          <p:cNvPr id="223" name="Google Shape;223;p30"/>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sz="1200">
                <a:solidFill>
                  <a:srgbClr val="000000"/>
                </a:solidFill>
              </a:rPr>
              <a:t>§ 14-27.20. Definitions. The following definitions apply in this Article: (1a) Against the will of the other person. – Either of the following:</a:t>
            </a:r>
            <a:endParaRPr sz="1200">
              <a:solidFill>
                <a:srgbClr val="000000"/>
              </a:solidFill>
            </a:endParaRPr>
          </a:p>
          <a:p>
            <a:pPr marL="914400" lvl="1" indent="-298450" algn="l" rtl="0">
              <a:spcBef>
                <a:spcPts val="1600"/>
              </a:spcBef>
              <a:spcAft>
                <a:spcPts val="0"/>
              </a:spcAft>
              <a:buClr>
                <a:srgbClr val="000000"/>
              </a:buClr>
              <a:buSzPts val="1100"/>
              <a:buChar char="○"/>
            </a:pPr>
            <a:r>
              <a:rPr lang="en" sz="1200">
                <a:solidFill>
                  <a:srgbClr val="000000"/>
                </a:solidFill>
              </a:rPr>
              <a:t> a. Without consent of the other person.</a:t>
            </a:r>
            <a:endParaRPr sz="1200">
              <a:solidFill>
                <a:srgbClr val="000000"/>
              </a:solidFill>
            </a:endParaRPr>
          </a:p>
          <a:p>
            <a:pPr marL="914400" lvl="1" indent="-298450" algn="l" rtl="0">
              <a:spcBef>
                <a:spcPts val="1600"/>
              </a:spcBef>
              <a:spcAft>
                <a:spcPts val="0"/>
              </a:spcAft>
              <a:buClr>
                <a:srgbClr val="000000"/>
              </a:buClr>
              <a:buSzPts val="1100"/>
              <a:buChar char="○"/>
            </a:pPr>
            <a:r>
              <a:rPr lang="en" sz="1200">
                <a:solidFill>
                  <a:srgbClr val="000000"/>
                </a:solidFill>
              </a:rPr>
              <a:t> b. After consent is revoked by the other person, in a manner that would cause a reasonable person to believe consent is revoked. …."</a:t>
            </a:r>
            <a:endParaRPr sz="1200">
              <a:solidFill>
                <a:srgbClr val="000000"/>
              </a:solidFill>
            </a:endParaRPr>
          </a:p>
          <a:p>
            <a:pPr marL="457200" lvl="0" indent="0" algn="l" rtl="0">
              <a:spcBef>
                <a:spcPts val="1600"/>
              </a:spcBef>
              <a:spcAft>
                <a:spcPts val="1600"/>
              </a:spcAft>
              <a:buNone/>
            </a:pPr>
            <a:endParaRPr/>
          </a:p>
        </p:txBody>
      </p:sp>
      <p:pic>
        <p:nvPicPr>
          <p:cNvPr id="224" name="Google Shape;224;p30"/>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25" name="Google Shape;225;p30"/>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D9879890-2BE5-0F42-AF72-5B4AD17C7E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9818"/>
    </mc:Choice>
    <mc:Fallback>
      <p:transition spd="slow" advTm="49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29"/>
        <p:cNvGrpSpPr/>
        <p:nvPr/>
      </p:nvGrpSpPr>
      <p:grpSpPr>
        <a:xfrm>
          <a:off x="0" y="0"/>
          <a:ext cx="0" cy="0"/>
          <a:chOff x="0" y="0"/>
          <a:chExt cx="0" cy="0"/>
        </a:xfrm>
      </p:grpSpPr>
      <p:sp>
        <p:nvSpPr>
          <p:cNvPr id="230" name="Google Shape;230;p3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Incapacitation Changes </a:t>
            </a:r>
            <a:endParaRPr/>
          </a:p>
        </p:txBody>
      </p:sp>
      <p:sp>
        <p:nvSpPr>
          <p:cNvPr id="231" name="Google Shape;231;p31"/>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 </a:t>
            </a:r>
            <a:r>
              <a:rPr lang="en">
                <a:solidFill>
                  <a:srgbClr val="000000"/>
                </a:solidFill>
              </a:rPr>
              <a:t>Mentally incapacitated. – A victim who due to  </a:t>
            </a:r>
            <a:r>
              <a:rPr lang="en" b="1">
                <a:solidFill>
                  <a:srgbClr val="000000"/>
                </a:solidFill>
              </a:rPr>
              <a:t>any act</a:t>
            </a:r>
            <a:r>
              <a:rPr lang="en">
                <a:solidFill>
                  <a:srgbClr val="000000"/>
                </a:solidFill>
              </a:rPr>
              <a:t> is rendered substantially incapable of either appraising the nature of his or her conduct, or resisting the act of vaginal intercourse or a sexual act."</a:t>
            </a:r>
            <a:endParaRPr>
              <a:solidFill>
                <a:srgbClr val="000000"/>
              </a:solidFill>
            </a:endParaRPr>
          </a:p>
          <a:p>
            <a:pPr marL="914400" lvl="1" indent="-298450" algn="l" rtl="0">
              <a:spcBef>
                <a:spcPts val="0"/>
              </a:spcBef>
              <a:spcAft>
                <a:spcPts val="0"/>
              </a:spcAft>
              <a:buClr>
                <a:srgbClr val="000000"/>
              </a:buClr>
              <a:buSzPts val="1100"/>
              <a:buChar char="○"/>
            </a:pPr>
            <a:r>
              <a:rPr lang="en">
                <a:solidFill>
                  <a:srgbClr val="000000"/>
                </a:solidFill>
              </a:rPr>
              <a:t>This is a significant law change from only allowing second degree rape charges for those who are incapacitated due to someone else’s actions. </a:t>
            </a:r>
            <a:endParaRPr>
              <a:solidFill>
                <a:srgbClr val="000000"/>
              </a:solidFill>
            </a:endParaRPr>
          </a:p>
          <a:p>
            <a:pPr marL="457200" lvl="0" indent="0" algn="l" rtl="0">
              <a:spcBef>
                <a:spcPts val="1600"/>
              </a:spcBef>
              <a:spcAft>
                <a:spcPts val="1600"/>
              </a:spcAft>
              <a:buNone/>
            </a:pPr>
            <a:endParaRPr/>
          </a:p>
        </p:txBody>
      </p:sp>
      <p:pic>
        <p:nvPicPr>
          <p:cNvPr id="232" name="Google Shape;232;p31"/>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33" name="Google Shape;233;p31"/>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88829604-FF0F-E04F-A5B9-A4E0CC81418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3805"/>
    </mc:Choice>
    <mc:Fallback>
      <p:transition spd="slow" advTm="63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Highlights of New Legislation (S199; SL2019-245)</a:t>
            </a:r>
            <a:endParaRPr sz="2400"/>
          </a:p>
        </p:txBody>
      </p:sp>
      <p:sp>
        <p:nvSpPr>
          <p:cNvPr id="95" name="Google Shape;95;p14"/>
          <p:cNvSpPr txBox="1">
            <a:spLocks noGrp="1"/>
          </p:cNvSpPr>
          <p:nvPr>
            <p:ph type="body" idx="1"/>
          </p:nvPr>
        </p:nvSpPr>
        <p:spPr>
          <a:xfrm>
            <a:off x="727650" y="19034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dirty="0"/>
              <a:t>Increases prosecutorial options when there are delayed reports of juveniles who are victims of violent offenses, sexual offenses, or child abuse.</a:t>
            </a:r>
            <a:endParaRPr dirty="0"/>
          </a:p>
          <a:p>
            <a:pPr marL="457200" lvl="0" indent="-311150" algn="l" rtl="0">
              <a:spcBef>
                <a:spcPts val="0"/>
              </a:spcBef>
              <a:spcAft>
                <a:spcPts val="0"/>
              </a:spcAft>
              <a:buSzPts val="1300"/>
              <a:buChar char="●"/>
            </a:pPr>
            <a:r>
              <a:rPr lang="en" dirty="0"/>
              <a:t> Expands the duty to report child abuse.</a:t>
            </a:r>
            <a:endParaRPr dirty="0"/>
          </a:p>
          <a:p>
            <a:pPr marL="457200" lvl="0" indent="-311150" algn="l" rtl="0">
              <a:spcBef>
                <a:spcPts val="0"/>
              </a:spcBef>
              <a:spcAft>
                <a:spcPts val="0"/>
              </a:spcAft>
              <a:buSzPts val="1300"/>
              <a:buChar char="●"/>
            </a:pPr>
            <a:r>
              <a:rPr lang="en" dirty="0"/>
              <a:t> Protects children from online predators.</a:t>
            </a:r>
            <a:endParaRPr dirty="0"/>
          </a:p>
          <a:p>
            <a:pPr marL="457200" lvl="0" indent="-311150" algn="l" rtl="0">
              <a:spcBef>
                <a:spcPts val="0"/>
              </a:spcBef>
              <a:spcAft>
                <a:spcPts val="0"/>
              </a:spcAft>
              <a:buSzPts val="1300"/>
              <a:buChar char="●"/>
            </a:pPr>
            <a:r>
              <a:rPr lang="en" dirty="0"/>
              <a:t> Extends the statute of limitations for a civil action for child sexual abuse so that a plaintiff has until age twenty-eight to commence an action; and</a:t>
            </a:r>
            <a:endParaRPr dirty="0"/>
          </a:p>
          <a:p>
            <a:pPr marL="457200" lvl="0" indent="-311150" algn="l" rtl="0">
              <a:spcBef>
                <a:spcPts val="0"/>
              </a:spcBef>
              <a:spcAft>
                <a:spcPts val="0"/>
              </a:spcAft>
              <a:buSzPts val="1300"/>
              <a:buChar char="●"/>
            </a:pPr>
            <a:r>
              <a:rPr lang="en" dirty="0"/>
              <a:t> Requires training related to child sexual abuse and sex trafficking for school personnel.</a:t>
            </a:r>
            <a:endParaRPr dirty="0"/>
          </a:p>
          <a:p>
            <a:pPr marL="457200" lvl="0" indent="-311150" algn="l" rtl="0">
              <a:spcBef>
                <a:spcPts val="0"/>
              </a:spcBef>
              <a:spcAft>
                <a:spcPts val="0"/>
              </a:spcAft>
              <a:buSzPts val="1300"/>
              <a:buChar char="●"/>
            </a:pPr>
            <a:r>
              <a:rPr lang="en" dirty="0"/>
              <a:t>Closes the incapacitation loophole </a:t>
            </a:r>
            <a:endParaRPr dirty="0"/>
          </a:p>
          <a:p>
            <a:pPr marL="457200" lvl="0" indent="-311150" algn="l" rtl="0">
              <a:spcBef>
                <a:spcPts val="0"/>
              </a:spcBef>
              <a:spcAft>
                <a:spcPts val="0"/>
              </a:spcAft>
              <a:buSzPts val="1300"/>
              <a:buChar char="●"/>
            </a:pPr>
            <a:r>
              <a:rPr lang="en" dirty="0"/>
              <a:t>Closes the withdrawal of consent loophole </a:t>
            </a:r>
            <a:endParaRPr dirty="0"/>
          </a:p>
        </p:txBody>
      </p:sp>
      <p:pic>
        <p:nvPicPr>
          <p:cNvPr id="96" name="Google Shape;96;p14"/>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97" name="Google Shape;97;p14"/>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3FCF96C7-E336-7146-8A40-3D8CB7DFEF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078"/>
    </mc:Choice>
    <mc:Fallback>
      <p:transition spd="slow" advTm="79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37"/>
        <p:cNvGrpSpPr/>
        <p:nvPr/>
      </p:nvGrpSpPr>
      <p:grpSpPr>
        <a:xfrm>
          <a:off x="0" y="0"/>
          <a:ext cx="0" cy="0"/>
          <a:chOff x="0" y="0"/>
          <a:chExt cx="0" cy="0"/>
        </a:xfrm>
      </p:grpSpPr>
      <p:sp>
        <p:nvSpPr>
          <p:cNvPr id="238" name="Google Shape;238;p3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School Training Requirements</a:t>
            </a:r>
            <a:endParaRPr/>
          </a:p>
        </p:txBody>
      </p:sp>
      <p:sp>
        <p:nvSpPr>
          <p:cNvPr id="239" name="Google Shape;239;p32"/>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SzPts val="1300"/>
              <a:buChar char="●"/>
            </a:pPr>
            <a:r>
              <a:rPr lang="en" sz="1400">
                <a:solidFill>
                  <a:srgbClr val="000000"/>
                </a:solidFill>
              </a:rPr>
              <a:t>Requires that local boards of education and charter schools adopt a sex trafficking training program for school personnel who work directly with students in grades kindergarten through 12 by January 1, 2020 with training to begin with the 2020-2021 school year.</a:t>
            </a:r>
            <a:endParaRPr sz="1400">
              <a:solidFill>
                <a:srgbClr val="000000"/>
              </a:solidFill>
            </a:endParaRPr>
          </a:p>
          <a:p>
            <a:pPr marL="457200" lvl="0" indent="0" algn="l" rtl="0">
              <a:lnSpc>
                <a:spcPct val="115000"/>
              </a:lnSpc>
              <a:spcBef>
                <a:spcPts val="800"/>
              </a:spcBef>
              <a:spcAft>
                <a:spcPts val="800"/>
              </a:spcAft>
              <a:buNone/>
            </a:pPr>
            <a:endParaRPr/>
          </a:p>
        </p:txBody>
      </p:sp>
      <p:pic>
        <p:nvPicPr>
          <p:cNvPr id="240" name="Google Shape;240;p32"/>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241" name="Google Shape;241;p32"/>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0F8ECF8F-89BB-BE47-80CC-691DFCD4A8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2606"/>
    </mc:Choice>
    <mc:Fallback>
      <p:transition spd="slow" advTm="42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245"/>
        <p:cNvGrpSpPr/>
        <p:nvPr/>
      </p:nvGrpSpPr>
      <p:grpSpPr>
        <a:xfrm>
          <a:off x="0" y="0"/>
          <a:ext cx="0" cy="0"/>
          <a:chOff x="0" y="0"/>
          <a:chExt cx="0" cy="0"/>
        </a:xfrm>
      </p:grpSpPr>
      <p:sp>
        <p:nvSpPr>
          <p:cNvPr id="246" name="Google Shape;246;p3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Questions, Comments, Concerns with Implementation?</a:t>
            </a:r>
            <a:endParaRPr/>
          </a:p>
        </p:txBody>
      </p:sp>
      <p:sp>
        <p:nvSpPr>
          <p:cNvPr id="247" name="Google Shape;247;p33"/>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0"/>
              </a:spcAft>
              <a:buNone/>
            </a:pPr>
            <a:endParaRPr/>
          </a:p>
          <a:p>
            <a:pPr marL="0" lvl="0" indent="0" algn="ctr" rtl="0">
              <a:spcBef>
                <a:spcPts val="1600"/>
              </a:spcBef>
              <a:spcAft>
                <a:spcPts val="1600"/>
              </a:spcAft>
              <a:buNone/>
            </a:pPr>
            <a:r>
              <a:rPr lang="en" sz="1400"/>
              <a:t>Contact me at </a:t>
            </a:r>
            <a:r>
              <a:rPr lang="en" sz="1400" u="sng">
                <a:solidFill>
                  <a:schemeClr val="hlink"/>
                </a:solidFill>
                <a:hlinkClick r:id="rId5"/>
              </a:rPr>
              <a:t>skye@nccasa.org</a:t>
            </a:r>
            <a:r>
              <a:rPr lang="en" sz="1400"/>
              <a:t> or CACNC Attorney Audra Padget at audra@cacnc.org</a:t>
            </a:r>
            <a:endParaRPr sz="1400"/>
          </a:p>
        </p:txBody>
      </p:sp>
      <p:pic>
        <p:nvPicPr>
          <p:cNvPr id="248" name="Google Shape;248;p33"/>
          <p:cNvPicPr preferRelativeResize="0"/>
          <p:nvPr/>
        </p:nvPicPr>
        <p:blipFill>
          <a:blip r:embed="rId6">
            <a:alphaModFix/>
          </a:blip>
          <a:stretch>
            <a:fillRect/>
          </a:stretch>
        </p:blipFill>
        <p:spPr>
          <a:xfrm>
            <a:off x="5712275" y="4164575"/>
            <a:ext cx="3337200" cy="978925"/>
          </a:xfrm>
          <a:prstGeom prst="rect">
            <a:avLst/>
          </a:prstGeom>
          <a:noFill/>
          <a:ln>
            <a:noFill/>
          </a:ln>
        </p:spPr>
      </p:pic>
      <p:pic>
        <p:nvPicPr>
          <p:cNvPr id="249" name="Google Shape;249;p33"/>
          <p:cNvPicPr preferRelativeResize="0"/>
          <p:nvPr/>
        </p:nvPicPr>
        <p:blipFill>
          <a:blip r:embed="rId7">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D1FA0539-C6EC-604C-9435-0F701A31A5C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01"/>
        <p:cNvGrpSpPr/>
        <p:nvPr/>
      </p:nvGrpSpPr>
      <p:grpSpPr>
        <a:xfrm>
          <a:off x="0" y="0"/>
          <a:ext cx="0" cy="0"/>
          <a:chOff x="0" y="0"/>
          <a:chExt cx="0" cy="0"/>
        </a:xfrm>
      </p:grpSpPr>
      <p:sp>
        <p:nvSpPr>
          <p:cNvPr id="102" name="Google Shape;102;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Mandatory Reporting to Law Enforcement </a:t>
            </a:r>
            <a:endParaRPr/>
          </a:p>
        </p:txBody>
      </p:sp>
      <p:sp>
        <p:nvSpPr>
          <p:cNvPr id="103" name="Google Shape;103;p15"/>
          <p:cNvSpPr txBox="1">
            <a:spLocks noGrp="1"/>
          </p:cNvSpPr>
          <p:nvPr>
            <p:ph type="body" idx="1"/>
          </p:nvPr>
        </p:nvSpPr>
        <p:spPr>
          <a:xfrm>
            <a:off x="249100" y="1903475"/>
            <a:ext cx="87570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14-318.6(b). Any person 18 years or older who knows or should have reasonably known that a juvenile has been or is the victim of a </a:t>
            </a:r>
            <a:r>
              <a:rPr lang="en" b="1" dirty="0"/>
              <a:t>violent offense, sexual offense, or misdemeanor child </a:t>
            </a:r>
            <a:r>
              <a:rPr lang="en" dirty="0">
                <a:solidFill>
                  <a:schemeClr val="bg2"/>
                </a:solidFill>
              </a:rPr>
              <a:t>abuse</a:t>
            </a:r>
            <a:r>
              <a:rPr lang="en" dirty="0"/>
              <a:t> under G.S. 14-318.2</a:t>
            </a:r>
            <a:r>
              <a:rPr lang="en" b="1" dirty="0"/>
              <a:t> shall immediately report the case of that juvenile to the appropriate local law enforcement agency in the county where the juvenile resides or is found. </a:t>
            </a:r>
            <a:endParaRPr b="1" dirty="0"/>
          </a:p>
          <a:p>
            <a:r>
              <a:rPr lang="en-US" sz="1050" b="1" dirty="0"/>
              <a:t>Crimes Included:</a:t>
            </a:r>
            <a:endParaRPr lang="en-US" sz="1050" dirty="0"/>
          </a:p>
          <a:p>
            <a:pPr lvl="0"/>
            <a:r>
              <a:rPr lang="en-US" sz="1050" dirty="0"/>
              <a:t>Serious Bodily Injury </a:t>
            </a:r>
          </a:p>
          <a:p>
            <a:pPr lvl="0"/>
            <a:r>
              <a:rPr lang="en-US" sz="1050" dirty="0"/>
              <a:t>Serious Physical Injury </a:t>
            </a:r>
          </a:p>
          <a:p>
            <a:pPr lvl="0"/>
            <a:r>
              <a:rPr lang="en-US" sz="1050" dirty="0"/>
              <a:t>Sexually violent Offense (Including attempt, solicitation, or conspiracy to commit)</a:t>
            </a:r>
          </a:p>
          <a:p>
            <a:pPr lvl="0"/>
            <a:r>
              <a:rPr lang="en-US" sz="1050" dirty="0"/>
              <a:t>Violent Offenses: any offense that inflicts serious bodily injury or serious physical injury that is not by accident (including attempt, solicitation or conspiracy to commit)</a:t>
            </a:r>
          </a:p>
          <a:p>
            <a:pPr marL="0" lvl="0" indent="0" algn="l" rtl="0">
              <a:spcBef>
                <a:spcPts val="1600"/>
              </a:spcBef>
              <a:spcAft>
                <a:spcPts val="0"/>
              </a:spcAft>
              <a:buNone/>
            </a:pPr>
            <a:endParaRPr dirty="0"/>
          </a:p>
          <a:p>
            <a:pPr marL="0" lvl="0" indent="0" algn="l" rtl="0">
              <a:spcBef>
                <a:spcPts val="1600"/>
              </a:spcBef>
              <a:spcAft>
                <a:spcPts val="0"/>
              </a:spcAft>
              <a:buNone/>
            </a:pPr>
            <a:endParaRPr dirty="0"/>
          </a:p>
          <a:p>
            <a:pPr marL="0" lvl="0" indent="0" algn="l" rtl="0">
              <a:spcBef>
                <a:spcPts val="1600"/>
              </a:spcBef>
              <a:spcAft>
                <a:spcPts val="1600"/>
              </a:spcAft>
              <a:buNone/>
            </a:pPr>
            <a:endParaRPr dirty="0"/>
          </a:p>
        </p:txBody>
      </p:sp>
      <p:pic>
        <p:nvPicPr>
          <p:cNvPr id="104" name="Google Shape;104;p15"/>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05" name="Google Shape;105;p15"/>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D3ACD5FF-3EB8-9440-8A18-627D2BAFF7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4718"/>
    </mc:Choice>
    <mc:Fallback>
      <p:transition spd="slow" advTm="164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Reporting Details 	</a:t>
            </a:r>
            <a:endParaRPr/>
          </a:p>
        </p:txBody>
      </p:sp>
      <p:sp>
        <p:nvSpPr>
          <p:cNvPr id="111" name="Google Shape;111;p1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Reports can be made orally or by telephone.</a:t>
            </a:r>
            <a:endParaRPr/>
          </a:p>
          <a:p>
            <a:pPr marL="457200" lvl="0" indent="-311150" algn="l" rtl="0">
              <a:spcBef>
                <a:spcPts val="0"/>
              </a:spcBef>
              <a:spcAft>
                <a:spcPts val="0"/>
              </a:spcAft>
              <a:buSzPts val="1300"/>
              <a:buChar char="●"/>
            </a:pPr>
            <a:r>
              <a:rPr lang="en"/>
              <a:t>The report shall include information as is known to the person making it:</a:t>
            </a:r>
            <a:endParaRPr/>
          </a:p>
          <a:p>
            <a:pPr marL="914400" lvl="1" indent="-298450" algn="l" rtl="0">
              <a:spcBef>
                <a:spcPts val="0"/>
              </a:spcBef>
              <a:spcAft>
                <a:spcPts val="0"/>
              </a:spcAft>
              <a:buSzPts val="1100"/>
              <a:buChar char="○"/>
            </a:pPr>
            <a:r>
              <a:rPr lang="en"/>
              <a:t>o	Name, address, age of juvenile;</a:t>
            </a:r>
            <a:endParaRPr/>
          </a:p>
          <a:p>
            <a:pPr marL="914400" lvl="1" indent="-298450" algn="l" rtl="0">
              <a:spcBef>
                <a:spcPts val="0"/>
              </a:spcBef>
              <a:spcAft>
                <a:spcPts val="0"/>
              </a:spcAft>
              <a:buSzPts val="1100"/>
              <a:buChar char="○"/>
            </a:pPr>
            <a:r>
              <a:rPr lang="en"/>
              <a:t>o	Name and address of juvenile’s parent, guardian, or caretaker; </a:t>
            </a:r>
            <a:endParaRPr/>
          </a:p>
          <a:p>
            <a:pPr marL="914400" lvl="1" indent="-298450" algn="l" rtl="0">
              <a:spcBef>
                <a:spcPts val="0"/>
              </a:spcBef>
              <a:spcAft>
                <a:spcPts val="0"/>
              </a:spcAft>
              <a:buSzPts val="1100"/>
              <a:buChar char="○"/>
            </a:pPr>
            <a:r>
              <a:rPr lang="en"/>
              <a:t>o	Name, address, and age of person who committed the reported offense; </a:t>
            </a:r>
            <a:endParaRPr/>
          </a:p>
          <a:p>
            <a:pPr marL="914400" lvl="1" indent="-298450" algn="l" rtl="0">
              <a:spcBef>
                <a:spcPts val="0"/>
              </a:spcBef>
              <a:spcAft>
                <a:spcPts val="0"/>
              </a:spcAft>
              <a:buSzPts val="1100"/>
              <a:buChar char="○"/>
            </a:pPr>
            <a:r>
              <a:rPr lang="en"/>
              <a:t>o	Location of reported offense; </a:t>
            </a:r>
            <a:endParaRPr/>
          </a:p>
          <a:p>
            <a:pPr marL="914400" lvl="1" indent="-298450" algn="l" rtl="0">
              <a:spcBef>
                <a:spcPts val="0"/>
              </a:spcBef>
              <a:spcAft>
                <a:spcPts val="0"/>
              </a:spcAft>
              <a:buSzPts val="1100"/>
              <a:buChar char="○"/>
            </a:pPr>
            <a:r>
              <a:rPr lang="en"/>
              <a:t>o	Names and ages of other juveniles present or in danger; </a:t>
            </a:r>
            <a:endParaRPr/>
          </a:p>
          <a:p>
            <a:pPr marL="914400" lvl="1" indent="-298450" algn="l" rtl="0">
              <a:spcBef>
                <a:spcPts val="0"/>
              </a:spcBef>
              <a:spcAft>
                <a:spcPts val="0"/>
              </a:spcAft>
              <a:buSzPts val="1100"/>
              <a:buChar char="○"/>
            </a:pPr>
            <a:r>
              <a:rPr lang="en"/>
              <a:t>o	Current whereabouts of juvenile (if not juvenile’s home address);</a:t>
            </a:r>
            <a:endParaRPr/>
          </a:p>
          <a:p>
            <a:pPr marL="914400" lvl="1" indent="-298450" algn="l" rtl="0">
              <a:spcBef>
                <a:spcPts val="0"/>
              </a:spcBef>
              <a:spcAft>
                <a:spcPts val="0"/>
              </a:spcAft>
              <a:buSzPts val="1100"/>
              <a:buChar char="○"/>
            </a:pPr>
            <a:r>
              <a:rPr lang="en"/>
              <a:t>o	Nature and extent of any injury or condition resulting from the reported offense; </a:t>
            </a:r>
            <a:endParaRPr/>
          </a:p>
          <a:p>
            <a:pPr marL="914400" lvl="1" indent="-298450" algn="l" rtl="0">
              <a:spcBef>
                <a:spcPts val="0"/>
              </a:spcBef>
              <a:spcAft>
                <a:spcPts val="0"/>
              </a:spcAft>
              <a:buSzPts val="1100"/>
              <a:buChar char="○"/>
            </a:pPr>
            <a:r>
              <a:rPr lang="en"/>
              <a:t>o	Any other information in which the officer/report taker feels is relevant for establishing law enforcement involvement </a:t>
            </a:r>
            <a:endParaRPr/>
          </a:p>
          <a:p>
            <a:pPr marL="914400" lvl="1" indent="-298450" algn="l" rtl="0">
              <a:spcBef>
                <a:spcPts val="0"/>
              </a:spcBef>
              <a:spcAft>
                <a:spcPts val="0"/>
              </a:spcAft>
              <a:buSzPts val="1100"/>
              <a:buChar char="○"/>
            </a:pPr>
            <a:endParaRPr/>
          </a:p>
          <a:p>
            <a:pPr marL="914400" lvl="1" indent="-298450" algn="l" rtl="0">
              <a:spcBef>
                <a:spcPts val="0"/>
              </a:spcBef>
              <a:spcAft>
                <a:spcPts val="0"/>
              </a:spcAft>
              <a:buSzPts val="1100"/>
              <a:buChar char="○"/>
            </a:pPr>
            <a:endParaRPr/>
          </a:p>
        </p:txBody>
      </p:sp>
      <p:pic>
        <p:nvPicPr>
          <p:cNvPr id="112" name="Google Shape;112;p16"/>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13" name="Google Shape;113;p16"/>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FED475E4-0259-A147-9EEB-C7DF9BE282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6195"/>
    </mc:Choice>
    <mc:Fallback>
      <p:transition spd="slow" advTm="76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17"/>
        <p:cNvGrpSpPr/>
        <p:nvPr/>
      </p:nvGrpSpPr>
      <p:grpSpPr>
        <a:xfrm>
          <a:off x="0" y="0"/>
          <a:ext cx="0" cy="0"/>
          <a:chOff x="0" y="0"/>
          <a:chExt cx="0" cy="0"/>
        </a:xfrm>
      </p:grpSpPr>
      <p:sp>
        <p:nvSpPr>
          <p:cNvPr id="118" name="Google Shape;118;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Law Enforcement Duty to Report </a:t>
            </a:r>
            <a:endParaRPr/>
          </a:p>
        </p:txBody>
      </p:sp>
      <p:sp>
        <p:nvSpPr>
          <p:cNvPr id="119" name="Google Shape;119;p17"/>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just" rtl="0">
              <a:spcBef>
                <a:spcPts val="0"/>
              </a:spcBef>
              <a:spcAft>
                <a:spcPts val="0"/>
              </a:spcAft>
              <a:buSzPts val="1300"/>
              <a:buChar char="●"/>
            </a:pPr>
            <a:r>
              <a:rPr lang="en" sz="1100" b="1">
                <a:solidFill>
                  <a:srgbClr val="000000"/>
                </a:solidFill>
                <a:latin typeface="Arial"/>
                <a:ea typeface="Arial"/>
                <a:cs typeface="Arial"/>
                <a:sym typeface="Arial"/>
              </a:rPr>
              <a:t>Duties Established from Mandated Reporting Changes</a:t>
            </a:r>
            <a:endParaRPr sz="1100" b="1">
              <a:solidFill>
                <a:srgbClr val="000000"/>
              </a:solidFill>
              <a:latin typeface="Arial"/>
              <a:ea typeface="Arial"/>
              <a:cs typeface="Arial"/>
              <a:sym typeface="Arial"/>
            </a:endParaRPr>
          </a:p>
          <a:p>
            <a:pPr marL="914400" lvl="1" indent="-298450" algn="just" rtl="0">
              <a:spcBef>
                <a:spcPts val="0"/>
              </a:spcBef>
              <a:spcAft>
                <a:spcPts val="0"/>
              </a:spcAft>
              <a:buClr>
                <a:srgbClr val="000000"/>
              </a:buClr>
              <a:buSzPts val="1100"/>
              <a:buChar char="○"/>
            </a:pPr>
            <a:r>
              <a:rPr lang="en" sz="700">
                <a:solidFill>
                  <a:srgbClr val="000000"/>
                </a:solidFill>
                <a:latin typeface="Times New Roman"/>
                <a:ea typeface="Times New Roman"/>
                <a:cs typeface="Times New Roman"/>
                <a:sym typeface="Times New Roman"/>
              </a:rPr>
              <a:t> </a:t>
            </a:r>
            <a:r>
              <a:rPr lang="en" sz="1100">
                <a:solidFill>
                  <a:srgbClr val="000000"/>
                </a:solidFill>
                <a:latin typeface="Arial"/>
                <a:ea typeface="Arial"/>
                <a:cs typeface="Arial"/>
                <a:sym typeface="Arial"/>
              </a:rPr>
              <a:t>If any law enforcement officer finds as a result from a report that a juvenile may be abused, neglected, or dependent (7B-101) the law enforcement officer shall:</a:t>
            </a:r>
            <a:endParaRPr>
              <a:solidFill>
                <a:srgbClr val="000000"/>
              </a:solidFill>
              <a:latin typeface="Arial"/>
              <a:ea typeface="Arial"/>
              <a:cs typeface="Arial"/>
              <a:sym typeface="Arial"/>
            </a:endParaRPr>
          </a:p>
          <a:p>
            <a:pPr marL="914400" lvl="1" indent="-298450" algn="just" rtl="0">
              <a:spcBef>
                <a:spcPts val="0"/>
              </a:spcBef>
              <a:spcAft>
                <a:spcPts val="0"/>
              </a:spcAft>
              <a:buClr>
                <a:srgbClr val="000000"/>
              </a:buClr>
              <a:buSzPts val="1100"/>
              <a:buChar char="○"/>
            </a:pPr>
            <a:r>
              <a:rPr lang="en" sz="700">
                <a:solidFill>
                  <a:srgbClr val="000000"/>
                </a:solidFill>
                <a:latin typeface="Times New Roman"/>
                <a:ea typeface="Times New Roman"/>
                <a:cs typeface="Times New Roman"/>
                <a:sym typeface="Times New Roman"/>
              </a:rPr>
              <a:t> </a:t>
            </a:r>
            <a:r>
              <a:rPr lang="en" sz="1100">
                <a:solidFill>
                  <a:srgbClr val="000000"/>
                </a:solidFill>
                <a:latin typeface="Arial"/>
                <a:ea typeface="Arial"/>
                <a:cs typeface="Arial"/>
                <a:sym typeface="Arial"/>
              </a:rPr>
              <a:t>Make an oral report as soon as practicable; and</a:t>
            </a:r>
            <a:endParaRPr>
              <a:solidFill>
                <a:srgbClr val="000000"/>
              </a:solidFill>
              <a:latin typeface="Arial"/>
              <a:ea typeface="Arial"/>
              <a:cs typeface="Arial"/>
              <a:sym typeface="Arial"/>
            </a:endParaRPr>
          </a:p>
          <a:p>
            <a:pPr marL="914400" lvl="1" indent="-298450" algn="just" rtl="0">
              <a:spcBef>
                <a:spcPts val="0"/>
              </a:spcBef>
              <a:spcAft>
                <a:spcPts val="0"/>
              </a:spcAft>
              <a:buClr>
                <a:srgbClr val="000000"/>
              </a:buClr>
              <a:buSzPts val="1100"/>
              <a:buChar char="○"/>
            </a:pPr>
            <a:r>
              <a:rPr lang="en" sz="1100">
                <a:solidFill>
                  <a:srgbClr val="000000"/>
                </a:solidFill>
                <a:latin typeface="Arial"/>
                <a:ea typeface="Arial"/>
                <a:cs typeface="Arial"/>
                <a:sym typeface="Arial"/>
              </a:rPr>
              <a:t>Make a subsequent written report of the findings to the director of the department of social services </a:t>
            </a:r>
            <a:r>
              <a:rPr lang="en" sz="1100" b="1">
                <a:solidFill>
                  <a:srgbClr val="000000"/>
                </a:solidFill>
                <a:latin typeface="Arial"/>
                <a:ea typeface="Arial"/>
                <a:cs typeface="Arial"/>
                <a:sym typeface="Arial"/>
              </a:rPr>
              <a:t>within 48 hours after discovery of evidence</a:t>
            </a:r>
            <a:endParaRPr/>
          </a:p>
        </p:txBody>
      </p:sp>
      <p:pic>
        <p:nvPicPr>
          <p:cNvPr id="120" name="Google Shape;120;p17"/>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21" name="Google Shape;121;p17"/>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7BFE0958-4879-5246-92CC-0A4E66E413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5595"/>
    </mc:Choice>
    <mc:Fallback>
      <p:transition spd="slow" advTm="85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25"/>
        <p:cNvGrpSpPr/>
        <p:nvPr/>
      </p:nvGrpSpPr>
      <p:grpSpPr>
        <a:xfrm>
          <a:off x="0" y="0"/>
          <a:ext cx="0" cy="0"/>
          <a:chOff x="0" y="0"/>
          <a:chExt cx="0" cy="0"/>
        </a:xfrm>
      </p:grpSpPr>
      <p:sp>
        <p:nvSpPr>
          <p:cNvPr id="126" name="Google Shape;126;p1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Constitutes a Mandated Report?</a:t>
            </a:r>
            <a:endParaRPr/>
          </a:p>
        </p:txBody>
      </p:sp>
      <p:sp>
        <p:nvSpPr>
          <p:cNvPr id="127" name="Google Shape;127;p18"/>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Lato"/>
              <a:buAutoNum type="arabicPeriod"/>
            </a:pPr>
            <a:r>
              <a:rPr lang="en" sz="1800" dirty="0">
                <a:solidFill>
                  <a:schemeClr val="bg2"/>
                </a:solidFill>
              </a:rPr>
              <a:t>A cause to suspect</a:t>
            </a:r>
            <a:endParaRPr sz="1800" dirty="0">
              <a:solidFill>
                <a:schemeClr val="bg2"/>
              </a:solidFill>
            </a:endParaRPr>
          </a:p>
          <a:p>
            <a:pPr marL="457200" lvl="0" indent="-342900" algn="l" rtl="0">
              <a:spcBef>
                <a:spcPts val="0"/>
              </a:spcBef>
              <a:spcAft>
                <a:spcPts val="0"/>
              </a:spcAft>
              <a:buClr>
                <a:srgbClr val="000000"/>
              </a:buClr>
              <a:buSzPts val="1800"/>
              <a:buFont typeface="Lato"/>
              <a:buAutoNum type="arabicPeriod"/>
            </a:pPr>
            <a:r>
              <a:rPr lang="en" sz="1800" dirty="0">
                <a:solidFill>
                  <a:schemeClr val="bg2"/>
                </a:solidFill>
              </a:rPr>
              <a:t>Abuse or neglect</a:t>
            </a:r>
            <a:endParaRPr sz="1800" dirty="0">
              <a:solidFill>
                <a:schemeClr val="bg2"/>
              </a:solidFill>
            </a:endParaRPr>
          </a:p>
          <a:p>
            <a:pPr marL="457200" lvl="0" indent="-342900" algn="l" rtl="0">
              <a:spcBef>
                <a:spcPts val="0"/>
              </a:spcBef>
              <a:spcAft>
                <a:spcPts val="0"/>
              </a:spcAft>
              <a:buClr>
                <a:srgbClr val="000000"/>
              </a:buClr>
              <a:buSzPts val="1800"/>
              <a:buFont typeface="Lato"/>
              <a:buAutoNum type="arabicPeriod"/>
            </a:pPr>
            <a:r>
              <a:rPr lang="en" sz="1800" dirty="0">
                <a:solidFill>
                  <a:schemeClr val="bg2"/>
                </a:solidFill>
              </a:rPr>
              <a:t>Of a juvenile</a:t>
            </a:r>
          </a:p>
          <a:p>
            <a:pPr marL="457200" lvl="0" indent="-342900" algn="l" rtl="0">
              <a:spcBef>
                <a:spcPts val="0"/>
              </a:spcBef>
              <a:spcAft>
                <a:spcPts val="0"/>
              </a:spcAft>
              <a:buClr>
                <a:srgbClr val="000000"/>
              </a:buClr>
              <a:buSzPts val="1800"/>
              <a:buFont typeface="Lato"/>
              <a:buAutoNum type="arabicPeriod"/>
            </a:pPr>
            <a:r>
              <a:rPr lang="en" sz="1800" dirty="0">
                <a:solidFill>
                  <a:schemeClr val="bg2"/>
                </a:solidFill>
              </a:rPr>
              <a:t>By a parent, guardian, caretaker, or custodian</a:t>
            </a:r>
          </a:p>
          <a:p>
            <a:pPr lvl="1" indent="-342900">
              <a:spcBef>
                <a:spcPts val="0"/>
              </a:spcBef>
              <a:buClr>
                <a:srgbClr val="000000"/>
              </a:buClr>
              <a:buSzPts val="1800"/>
              <a:buFont typeface="Lato"/>
              <a:buAutoNum type="arabicPeriod"/>
            </a:pPr>
            <a:r>
              <a:rPr lang="en" sz="1600" dirty="0">
                <a:solidFill>
                  <a:schemeClr val="bg2"/>
                </a:solidFill>
                <a:latin typeface="Playfair Display"/>
                <a:ea typeface="Playfair Display"/>
                <a:cs typeface="Playfair Display"/>
                <a:sym typeface="Playfair Display"/>
              </a:rPr>
              <a:t>This law includes “any adult entrusted with the child’s care” rather than only adult relatives</a:t>
            </a:r>
            <a:br>
              <a:rPr lang="en" sz="1600" dirty="0">
                <a:solidFill>
                  <a:srgbClr val="ADADAD"/>
                </a:solidFill>
                <a:latin typeface="Playfair Display"/>
                <a:ea typeface="Playfair Display"/>
                <a:cs typeface="Playfair Display"/>
                <a:sym typeface="Playfair Display"/>
              </a:rPr>
            </a:br>
            <a:br>
              <a:rPr lang="en" sz="1600" dirty="0">
                <a:solidFill>
                  <a:srgbClr val="ADADAD"/>
                </a:solidFill>
                <a:latin typeface="Playfair Display"/>
                <a:ea typeface="Playfair Display"/>
                <a:cs typeface="Playfair Display"/>
                <a:sym typeface="Playfair Display"/>
              </a:rPr>
            </a:br>
            <a:endParaRPr dirty="0"/>
          </a:p>
        </p:txBody>
      </p:sp>
      <p:pic>
        <p:nvPicPr>
          <p:cNvPr id="128" name="Google Shape;128;p18"/>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29" name="Google Shape;129;p18"/>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28DFA5B7-3E60-D547-A1E6-2E90420E5E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8270"/>
    </mc:Choice>
    <mc:Fallback>
      <p:transition spd="slow" advTm="58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Cause to Suspect </a:t>
            </a:r>
            <a:endParaRPr/>
          </a:p>
        </p:txBody>
      </p:sp>
      <p:sp>
        <p:nvSpPr>
          <p:cNvPr id="135" name="Google Shape;135;p1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Lato"/>
              <a:buChar char="●"/>
            </a:pPr>
            <a:r>
              <a:rPr lang="en" sz="1800">
                <a:solidFill>
                  <a:srgbClr val="000000"/>
                </a:solidFill>
              </a:rPr>
              <a:t>This one is easy. Just like it reads – completely expansive. Open ended. Whether to report or not does not usually hinge on whether you have cause to suspect or not.</a:t>
            </a:r>
            <a:endParaRPr>
              <a:solidFill>
                <a:srgbClr val="000000"/>
              </a:solidFill>
            </a:endParaRPr>
          </a:p>
        </p:txBody>
      </p:sp>
      <p:pic>
        <p:nvPicPr>
          <p:cNvPr id="136" name="Google Shape;136;p19"/>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37" name="Google Shape;137;p19"/>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17BC4A3D-FC80-6649-8341-8C9DB0391A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416"/>
    </mc:Choice>
    <mc:Fallback>
      <p:transition spd="slow" advTm="43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41"/>
        <p:cNvGrpSpPr/>
        <p:nvPr/>
      </p:nvGrpSpPr>
      <p:grpSpPr>
        <a:xfrm>
          <a:off x="0" y="0"/>
          <a:ext cx="0" cy="0"/>
          <a:chOff x="0" y="0"/>
          <a:chExt cx="0" cy="0"/>
        </a:xfrm>
      </p:grpSpPr>
      <p:sp>
        <p:nvSpPr>
          <p:cNvPr id="142" name="Google Shape;142;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Lato"/>
                <a:ea typeface="Lato"/>
                <a:cs typeface="Lato"/>
                <a:sym typeface="Lato"/>
              </a:rPr>
              <a:t>Abuse or Neglect, Dependency or Maltreatment</a:t>
            </a:r>
            <a:endParaRPr>
              <a:latin typeface="Lato"/>
              <a:ea typeface="Lato"/>
              <a:cs typeface="Lato"/>
              <a:sym typeface="Lato"/>
            </a:endParaRPr>
          </a:p>
          <a:p>
            <a:pPr marL="0" lvl="0" indent="0" algn="l" rtl="0">
              <a:spcBef>
                <a:spcPts val="0"/>
              </a:spcBef>
              <a:spcAft>
                <a:spcPts val="0"/>
              </a:spcAft>
              <a:buNone/>
            </a:pPr>
            <a:endParaRPr/>
          </a:p>
        </p:txBody>
      </p:sp>
      <p:sp>
        <p:nvSpPr>
          <p:cNvPr id="143" name="Google Shape;143;p20"/>
          <p:cNvSpPr txBox="1">
            <a:spLocks noGrp="1"/>
          </p:cNvSpPr>
          <p:nvPr>
            <p:ph type="body" idx="1"/>
          </p:nvPr>
        </p:nvSpPr>
        <p:spPr>
          <a:xfrm>
            <a:off x="729450" y="19034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00"/>
                </a:solidFill>
              </a:rPr>
              <a:t>Abuse (NCGS 7B-101(1))</a:t>
            </a:r>
            <a:endParaRPr sz="1200" b="1">
              <a:solidFill>
                <a:srgbClr val="000000"/>
              </a:solidFill>
            </a:endParaRPr>
          </a:p>
          <a:p>
            <a:pPr marL="457200" lvl="0" indent="-304800" algn="l" rtl="0">
              <a:spcBef>
                <a:spcPts val="1600"/>
              </a:spcBef>
              <a:spcAft>
                <a:spcPts val="0"/>
              </a:spcAft>
              <a:buClr>
                <a:srgbClr val="000000"/>
              </a:buClr>
              <a:buSzPts val="1200"/>
              <a:buFont typeface="Lato"/>
              <a:buChar char="●"/>
            </a:pPr>
            <a:r>
              <a:rPr lang="en" sz="1200">
                <a:solidFill>
                  <a:srgbClr val="000000"/>
                </a:solidFill>
              </a:rPr>
              <a:t>Inflicts, allows other to inflict a serious physical injury that is not accidental</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Creates or allows other to create a sub. risk that child will suffer physical injury</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Use/allow cruel or grossly inappropriate procedures or devices to modify behavior</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Commits/permits other to commit sex offenses      </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 Commits/permits the offense of unlawfully selling, surrendering, or purchasing child</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Create/allow serious emotional damage to the child</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Encourage, direct, approve delinquent acts of moral turpitude</a:t>
            </a:r>
            <a:endParaRPr sz="1200">
              <a:solidFill>
                <a:srgbClr val="000000"/>
              </a:solidFill>
            </a:endParaRPr>
          </a:p>
          <a:p>
            <a:pPr marL="457200" lvl="0" indent="-304800" algn="l" rtl="0">
              <a:spcBef>
                <a:spcPts val="0"/>
              </a:spcBef>
              <a:spcAft>
                <a:spcPts val="0"/>
              </a:spcAft>
              <a:buClr>
                <a:srgbClr val="000000"/>
              </a:buClr>
              <a:buSzPts val="1200"/>
              <a:buFont typeface="Playfair Display"/>
              <a:buChar char="●"/>
            </a:pPr>
            <a:r>
              <a:rPr lang="en" sz="1200">
                <a:solidFill>
                  <a:srgbClr val="000000"/>
                </a:solidFill>
              </a:rPr>
              <a:t>Commits/allows trafficking</a:t>
            </a:r>
            <a:br>
              <a:rPr lang="en" sz="1200">
                <a:solidFill>
                  <a:srgbClr val="000000"/>
                </a:solidFill>
                <a:latin typeface="Playfair Display"/>
                <a:ea typeface="Playfair Display"/>
                <a:cs typeface="Playfair Display"/>
                <a:sym typeface="Playfair Display"/>
              </a:rPr>
            </a:br>
            <a:endParaRPr sz="1200">
              <a:solidFill>
                <a:srgbClr val="000000"/>
              </a:solidFill>
            </a:endParaRPr>
          </a:p>
        </p:txBody>
      </p:sp>
      <p:pic>
        <p:nvPicPr>
          <p:cNvPr id="144" name="Google Shape;144;p20"/>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45" name="Google Shape;145;p20"/>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300449A3-4EF4-034A-85A0-321464FA20C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5372"/>
    </mc:Choice>
    <mc:Fallback>
      <p:transition spd="slow" advTm="65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729450" y="12725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Abuse or Neglect, Dependency or Maltreatment</a:t>
            </a:r>
            <a:endParaRPr/>
          </a:p>
        </p:txBody>
      </p:sp>
      <p:sp>
        <p:nvSpPr>
          <p:cNvPr id="151" name="Google Shape;151;p21"/>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00"/>
                </a:solidFill>
              </a:rPr>
              <a:t>Neglect (NCGS 7B-101(15))</a:t>
            </a:r>
            <a:endParaRPr sz="1200" b="1">
              <a:solidFill>
                <a:srgbClr val="000000"/>
              </a:solidFill>
            </a:endParaRPr>
          </a:p>
          <a:p>
            <a:pPr marL="457200" lvl="0" indent="-304800" algn="l" rtl="0">
              <a:spcBef>
                <a:spcPts val="1600"/>
              </a:spcBef>
              <a:spcAft>
                <a:spcPts val="0"/>
              </a:spcAft>
              <a:buClr>
                <a:srgbClr val="000000"/>
              </a:buClr>
              <a:buSzPts val="1200"/>
              <a:buFont typeface="Lato"/>
              <a:buChar char="●"/>
            </a:pPr>
            <a:r>
              <a:rPr lang="en" sz="1200">
                <a:solidFill>
                  <a:srgbClr val="000000"/>
                </a:solidFill>
              </a:rPr>
              <a:t>Does not receive proper care, supervision, or discipline</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Has been abandoned</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Not provided necessary medical care</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Not provided necessary remedial care</a:t>
            </a:r>
            <a:endParaRPr sz="1200">
              <a:solidFill>
                <a:srgbClr val="000000"/>
              </a:solidFill>
            </a:endParaRPr>
          </a:p>
          <a:p>
            <a:pPr marL="457200" lvl="0" indent="-304800" algn="l" rtl="0">
              <a:spcBef>
                <a:spcPts val="0"/>
              </a:spcBef>
              <a:spcAft>
                <a:spcPts val="0"/>
              </a:spcAft>
              <a:buClr>
                <a:srgbClr val="000000"/>
              </a:buClr>
              <a:buSzPts val="1200"/>
              <a:buFont typeface="Lato"/>
              <a:buChar char="●"/>
            </a:pPr>
            <a:r>
              <a:rPr lang="en" sz="1200">
                <a:solidFill>
                  <a:srgbClr val="000000"/>
                </a:solidFill>
              </a:rPr>
              <a:t>Lives in an environment injurious to child’s welfare</a:t>
            </a:r>
            <a:endParaRPr sz="1200">
              <a:solidFill>
                <a:srgbClr val="000000"/>
              </a:solidFill>
            </a:endParaRPr>
          </a:p>
          <a:p>
            <a:pPr marL="457200" lvl="0" indent="-304800" algn="l" rtl="0">
              <a:spcBef>
                <a:spcPts val="0"/>
              </a:spcBef>
              <a:spcAft>
                <a:spcPts val="0"/>
              </a:spcAft>
              <a:buClr>
                <a:srgbClr val="000000"/>
              </a:buClr>
              <a:buSzPts val="1200"/>
              <a:buFont typeface="Playfair Display"/>
              <a:buChar char="●"/>
            </a:pPr>
            <a:r>
              <a:rPr lang="en" sz="1200">
                <a:solidFill>
                  <a:srgbClr val="000000"/>
                </a:solidFill>
              </a:rPr>
              <a:t>Has been placed for care or adoption in violation of law</a:t>
            </a:r>
            <a:br>
              <a:rPr lang="en" sz="1200">
                <a:solidFill>
                  <a:srgbClr val="000000"/>
                </a:solidFill>
                <a:latin typeface="Playfair Display"/>
                <a:ea typeface="Playfair Display"/>
                <a:cs typeface="Playfair Display"/>
                <a:sym typeface="Playfair Display"/>
              </a:rPr>
            </a:br>
            <a:endParaRPr sz="1200">
              <a:solidFill>
                <a:srgbClr val="000000"/>
              </a:solidFill>
            </a:endParaRPr>
          </a:p>
        </p:txBody>
      </p:sp>
      <p:pic>
        <p:nvPicPr>
          <p:cNvPr id="152" name="Google Shape;152;p21"/>
          <p:cNvPicPr preferRelativeResize="0"/>
          <p:nvPr/>
        </p:nvPicPr>
        <p:blipFill>
          <a:blip r:embed="rId5">
            <a:alphaModFix/>
          </a:blip>
          <a:stretch>
            <a:fillRect/>
          </a:stretch>
        </p:blipFill>
        <p:spPr>
          <a:xfrm>
            <a:off x="5712275" y="4164575"/>
            <a:ext cx="3337200" cy="978925"/>
          </a:xfrm>
          <a:prstGeom prst="rect">
            <a:avLst/>
          </a:prstGeom>
          <a:noFill/>
          <a:ln>
            <a:noFill/>
          </a:ln>
        </p:spPr>
      </p:pic>
      <p:pic>
        <p:nvPicPr>
          <p:cNvPr id="153" name="Google Shape;153;p21"/>
          <p:cNvPicPr preferRelativeResize="0"/>
          <p:nvPr/>
        </p:nvPicPr>
        <p:blipFill>
          <a:blip r:embed="rId6">
            <a:alphaModFix/>
          </a:blip>
          <a:stretch>
            <a:fillRect/>
          </a:stretch>
        </p:blipFill>
        <p:spPr>
          <a:xfrm>
            <a:off x="56950" y="3973925"/>
            <a:ext cx="1919025" cy="1105725"/>
          </a:xfrm>
          <a:prstGeom prst="rect">
            <a:avLst/>
          </a:prstGeom>
          <a:noFill/>
          <a:ln>
            <a:noFill/>
          </a:ln>
        </p:spPr>
      </p:pic>
      <p:pic>
        <p:nvPicPr>
          <p:cNvPr id="2" name="Audio 1">
            <a:hlinkClick r:id="" action="ppaction://media"/>
            <a:extLst>
              <a:ext uri="{FF2B5EF4-FFF2-40B4-BE49-F238E27FC236}">
                <a16:creationId xmlns:a16="http://schemas.microsoft.com/office/drawing/2014/main" id="{3FBAAD6D-1D1E-6F4D-9463-CDCAD0350F6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178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104"/>
    </mc:Choice>
    <mc:Fallback>
      <p:transition spd="slow" advTm="22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1600</Words>
  <Application>Microsoft Macintosh PowerPoint</Application>
  <PresentationFormat>On-screen Show (16:9)</PresentationFormat>
  <Paragraphs>114</Paragraphs>
  <Slides>21</Slides>
  <Notes>21</Notes>
  <HiddenSlides>0</HiddenSlides>
  <MMClips>21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Playfair Display</vt:lpstr>
      <vt:lpstr>Times New Roman</vt:lpstr>
      <vt:lpstr>Lato</vt:lpstr>
      <vt:lpstr>Arial</vt:lpstr>
      <vt:lpstr>Raleway</vt:lpstr>
      <vt:lpstr>Streamline</vt:lpstr>
      <vt:lpstr>Senate Bill 199 Implications and Implementation for Law Enforcement </vt:lpstr>
      <vt:lpstr>Highlights of New Legislation (S199; SL2019-245)</vt:lpstr>
      <vt:lpstr>Mandatory Reporting to Law Enforcement </vt:lpstr>
      <vt:lpstr>Reporting Details  </vt:lpstr>
      <vt:lpstr>Law Enforcement Duty to Report </vt:lpstr>
      <vt:lpstr>What Constitutes a Mandated Report?</vt:lpstr>
      <vt:lpstr>A Cause to Suspect </vt:lpstr>
      <vt:lpstr>Abuse or Neglect, Dependency or Maltreatment </vt:lpstr>
      <vt:lpstr>Abuse or Neglect, Dependency or Maltreatment</vt:lpstr>
      <vt:lpstr>Abuse or Neglect, Dependency or Maltreatment </vt:lpstr>
      <vt:lpstr>Abuse or Neglect, Dependency or Maltreatment </vt:lpstr>
      <vt:lpstr>Exemptions from Reporting </vt:lpstr>
      <vt:lpstr>Statute of Limitations Changes </vt:lpstr>
      <vt:lpstr>High Risk Sex Offenders: Old Law </vt:lpstr>
      <vt:lpstr>High Risk Sex Offenders: New Law</vt:lpstr>
      <vt:lpstr>Civil Statute of Limitations </vt:lpstr>
      <vt:lpstr>Date Rape/Drugging Drink Changes </vt:lpstr>
      <vt:lpstr>Right to Revoke Consent </vt:lpstr>
      <vt:lpstr>Incapacitation Changes </vt:lpstr>
      <vt:lpstr>School Training Requirements</vt:lpstr>
      <vt:lpstr>Questions, Comments, Concerns with Implementation?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Senate Bill 199 Implications and Implementation for Law Enforcement </dc:title>
  <cp:lastModifiedBy>Skye David</cp:lastModifiedBy>
  <cp:revision>3</cp:revision>
  <dcterms:modified xsi:type="dcterms:W3CDTF">2019-11-19T19:21:34Z</dcterms:modified>
</cp:coreProperties>
</file>