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4"/>
    <p:sldMasterId id="2147483662" r:id="rId5"/>
    <p:sldMasterId id="2147483674" r:id="rId6"/>
    <p:sldMasterId id="2147483686" r:id="rId7"/>
    <p:sldMasterId id="2147483699" r:id="rId8"/>
    <p:sldMasterId id="2147483725" r:id="rId9"/>
    <p:sldMasterId id="2147483738" r:id="rId10"/>
  </p:sldMasterIdLst>
  <p:notesMasterIdLst>
    <p:notesMasterId r:id="rId32"/>
  </p:notesMasterIdLst>
  <p:handoutMasterIdLst>
    <p:handoutMasterId r:id="rId33"/>
  </p:handoutMasterIdLst>
  <p:sldIdLst>
    <p:sldId id="287" r:id="rId11"/>
    <p:sldId id="258" r:id="rId12"/>
    <p:sldId id="257" r:id="rId13"/>
    <p:sldId id="306" r:id="rId14"/>
    <p:sldId id="316" r:id="rId15"/>
    <p:sldId id="259" r:id="rId16"/>
    <p:sldId id="266" r:id="rId17"/>
    <p:sldId id="278" r:id="rId18"/>
    <p:sldId id="260" r:id="rId19"/>
    <p:sldId id="311" r:id="rId20"/>
    <p:sldId id="261" r:id="rId21"/>
    <p:sldId id="272" r:id="rId22"/>
    <p:sldId id="279" r:id="rId23"/>
    <p:sldId id="281" r:id="rId24"/>
    <p:sldId id="312" r:id="rId25"/>
    <p:sldId id="313" r:id="rId26"/>
    <p:sldId id="314" r:id="rId27"/>
    <p:sldId id="308" r:id="rId28"/>
    <p:sldId id="309" r:id="rId29"/>
    <p:sldId id="317" r:id="rId30"/>
    <p:sldId id="265" r:id="rId31"/>
  </p:sldIdLst>
  <p:sldSz cx="9144000" cy="6858000" type="screen4x3"/>
  <p:notesSz cx="6858000" cy="9296400"/>
  <p:custDataLst>
    <p:tags r:id="rId34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7701B"/>
    <a:srgbClr val="B8EFF2"/>
    <a:srgbClr val="3333CC"/>
    <a:srgbClr val="3399FF"/>
    <a:srgbClr val="0033CC"/>
    <a:srgbClr val="969696"/>
    <a:srgbClr val="66FF33"/>
    <a:srgbClr val="9966FF"/>
    <a:srgbClr val="FC210A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373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34" Type="http://schemas.openxmlformats.org/officeDocument/2006/relationships/tags" Target="tags/tag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64820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64820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E9AB5A85-F4F6-413B-94C2-A838F5F4F37A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4E370144-CBF6-4E61-85F3-8E06CB41B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381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64820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64820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BB005427-9695-4910-AFD2-0BE2E6D30A4C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1"/>
            <a:ext cx="5486400" cy="4183380"/>
          </a:xfrm>
          <a:prstGeom prst="rect">
            <a:avLst/>
          </a:prstGeom>
        </p:spPr>
        <p:txBody>
          <a:bodyPr vert="horz" lIns="92958" tIns="46479" rIns="92958" bIns="4647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1C7EB81A-02BB-461B-AB0E-5F0C00BE8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343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6147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6148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149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150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151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152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153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154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155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156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157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158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159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160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6161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6162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63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64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65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66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67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68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69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70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71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72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73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74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75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76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77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78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79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80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81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82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83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84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85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86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87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88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89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90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91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92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93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94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95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96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97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98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199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00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01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02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03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04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05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06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07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08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09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10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11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12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13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14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15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16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17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18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19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20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21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22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23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24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25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226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27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28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29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30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31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32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33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34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35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36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37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38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39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40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41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42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43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44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45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46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47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48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49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50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51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52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53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54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55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56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57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58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59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60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61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62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63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64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65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66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67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68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69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70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71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72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73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74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75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76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77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78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79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80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81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82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283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284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285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286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287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288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289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290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291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92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293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294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295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296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sp>
        <p:nvSpPr>
          <p:cNvPr id="6297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298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299" name="Rectangle 155"/>
          <p:cNvSpPr>
            <a:spLocks noGrp="1" noChangeArrowheads="1"/>
          </p:cNvSpPr>
          <p:nvPr>
            <p:ph type="dt" sz="quarter" idx="2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300" name="Rectangle 15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301" name="Rectangle 15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4FBA574D-0D2F-44F2-92EB-5519C8570CB4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88AE4E-D470-4941-82F8-289984391A9A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9899B9-30E2-4455-8609-720F0925D53D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1625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fld id="{0B84DD6E-CFC2-4228-B9FC-16E62A97FBAC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A574D-0D2F-44F2-92EB-5519C8570C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4F7FD-D471-4356-9049-9C8E69685C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6AE8AA-C7D7-413B-B525-B39FFE5FA50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27B2-2A15-4093-A8FA-2636D0BF1C4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B049-9785-4906-AB2C-2F10EB122C8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9C8AA-7D20-4CF6-859E-B17F0255FDE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DAF5F-AF76-4F04-A790-B98963F4FC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E4F7FD-D471-4356-9049-9C8E69685CE1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B900C-84C7-4517-81EA-1A02646E6BB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496B9-F18D-48B9-9BCB-81C86652320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8AE4E-D470-4941-82F8-289984391A9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899B9-30E2-4455-8609-720F0925D53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A574D-0D2F-44F2-92EB-5519C8570C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4F7FD-D471-4356-9049-9C8E69685C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6AE8AA-C7D7-413B-B525-B39FFE5FA50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27B2-2A15-4093-A8FA-2636D0BF1C4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B049-9785-4906-AB2C-2F10EB122C8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9C8AA-7D20-4CF6-859E-B17F0255FDE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6AE8AA-C7D7-413B-B525-B39FFE5FA504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DAF5F-AF76-4F04-A790-B98963F4FC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B900C-84C7-4517-81EA-1A02646E6BB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496B9-F18D-48B9-9BCB-81C86652320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8AE4E-D470-4941-82F8-289984391A9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899B9-30E2-4455-8609-720F0925D53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A574D-0D2F-44F2-92EB-5519C8570C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4F7FD-D471-4356-9049-9C8E69685C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6AE8AA-C7D7-413B-B525-B39FFE5FA50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27B2-2A15-4093-A8FA-2636D0BF1C4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B049-9785-4906-AB2C-2F10EB122C8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AD27B2-2A15-4093-A8FA-2636D0BF1C4E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9C8AA-7D20-4CF6-859E-B17F0255FDE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DAF5F-AF76-4F04-A790-B98963F4FC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B900C-84C7-4517-81EA-1A02646E6BB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496B9-F18D-48B9-9BCB-81C86652320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8AE4E-D470-4941-82F8-289984391A9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899B9-30E2-4455-8609-720F0925D53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1625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fld id="{0B84DD6E-CFC2-4228-B9FC-16E62A97FBAC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6147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6148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49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50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51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52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53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54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55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56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57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58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59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60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6161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6162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63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64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65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66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67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68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69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70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71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72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73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74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75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76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77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78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79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80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81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82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83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84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85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86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87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88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89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90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91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92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93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94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95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96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97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98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99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00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01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02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03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04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05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06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07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08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09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10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11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12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13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14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15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16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17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18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19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20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21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22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23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24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25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26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27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28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29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30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31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32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33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34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35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36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37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38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39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40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41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42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43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44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45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46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47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48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49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0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1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2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3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4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5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6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7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8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9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60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61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62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63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64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65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66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67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68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69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70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71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72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73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74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75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76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77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78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79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80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81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82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83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84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85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86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87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88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89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90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91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92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93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94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95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96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6297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298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299" name="Rectangle 155"/>
          <p:cNvSpPr>
            <a:spLocks noGrp="1" noChangeArrowheads="1"/>
          </p:cNvSpPr>
          <p:nvPr>
            <p:ph type="dt" sz="quarter" idx="2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300" name="Rectangle 15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301" name="Rectangle 15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4FBA574D-0D2F-44F2-92EB-5519C8570CB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917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E4F7FD-D471-4356-9049-9C8E69685CE1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3187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6AE8AA-C7D7-413B-B525-B39FFE5FA50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017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0DB049-9785-4906-AB2C-2F10EB122C82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AD27B2-2A15-4093-A8FA-2636D0BF1C4E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9507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0DB049-9785-4906-AB2C-2F10EB122C8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10556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39C8AA-7D20-4CF6-859E-B17F0255FDE9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7638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4DAF5F-AF76-4F04-A790-B98963F4FC23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2562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FB900C-84C7-4517-81EA-1A02646E6BB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56352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3496B9-F18D-48B9-9BCB-81C86652320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81597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88AE4E-D470-4941-82F8-289984391A9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8670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9899B9-30E2-4455-8609-720F0925D53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38625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1625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fld id="{0B84DD6E-CFC2-4228-B9FC-16E62A97FBA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76270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6147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6148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49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50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51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52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53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54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55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56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57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58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59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60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6161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6162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63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64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65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66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67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68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69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70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71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72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73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74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75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76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77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78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79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80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81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82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83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84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85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86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87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88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89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90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91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92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93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94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95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96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97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98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99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00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01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02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03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04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05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06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07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08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09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10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11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12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13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14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15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16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17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18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19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20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21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22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23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24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25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26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27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28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29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30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31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32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33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34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35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36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37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38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39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40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41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42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43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44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45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46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47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48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49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0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1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2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3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4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5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6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7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8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9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60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61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62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63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64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65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66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67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68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69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70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71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72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73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74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75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76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77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78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79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80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81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82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83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84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85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86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87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88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89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90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91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92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93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94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95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96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6297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298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299" name="Rectangle 155"/>
          <p:cNvSpPr>
            <a:spLocks noGrp="1" noChangeArrowheads="1"/>
          </p:cNvSpPr>
          <p:nvPr>
            <p:ph type="dt" sz="quarter" idx="2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300" name="Rectangle 15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301" name="Rectangle 15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4FBA574D-0D2F-44F2-92EB-5519C8570CB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039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39C8AA-7D20-4CF6-859E-B17F0255FDE9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E4F7FD-D471-4356-9049-9C8E69685CE1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3976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6AE8AA-C7D7-413B-B525-B39FFE5FA50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32208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AD27B2-2A15-4093-A8FA-2636D0BF1C4E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47719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0DB049-9785-4906-AB2C-2F10EB122C8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89244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39C8AA-7D20-4CF6-859E-B17F0255FDE9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85200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4DAF5F-AF76-4F04-A790-B98963F4FC23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68903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FB900C-84C7-4517-81EA-1A02646E6BB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47649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3496B9-F18D-48B9-9BCB-81C86652320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81094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88AE4E-D470-4941-82F8-289984391A9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92108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9899B9-30E2-4455-8609-720F0925D53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345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4DAF5F-AF76-4F04-A790-B98963F4FC23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1625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fld id="{0B84DD6E-CFC2-4228-B9FC-16E62A97FBA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79230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A574D-0D2F-44F2-92EB-5519C8570CB4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9868493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4F7FD-D471-4356-9049-9C8E69685CE1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27403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6AE8AA-C7D7-413B-B525-B39FFE5FA504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3349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27B2-2A15-4093-A8FA-2636D0BF1C4E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76866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B049-9785-4906-AB2C-2F10EB122C82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4531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9C8AA-7D20-4CF6-859E-B17F0255FDE9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62359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DAF5F-AF76-4F04-A790-B98963F4FC23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7792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B900C-84C7-4517-81EA-1A02646E6BB0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31197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496B9-F18D-48B9-9BCB-81C866523208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909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FB900C-84C7-4517-81EA-1A02646E6BB0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8AE4E-D470-4941-82F8-289984391A9A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23359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899B9-30E2-4455-8609-720F0925D53D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386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3496B9-F18D-48B9-9BCB-81C866523208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9098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5123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5124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125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126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127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128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129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130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131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132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133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134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135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136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5137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5138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39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40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41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42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43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44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45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46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47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48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49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50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51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52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53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54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55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56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57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58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59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60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61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62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63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64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65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66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67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68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69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70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71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72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73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74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75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76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77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78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79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80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81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82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83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84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85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86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87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88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89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90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91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92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93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94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95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96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97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98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99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00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01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202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03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04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05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06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07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08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09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10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11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12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13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14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15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16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17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18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19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20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21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22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23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24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25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26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27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28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29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30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31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32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33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34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35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36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37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38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39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40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41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42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43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44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45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46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47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48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49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50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51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52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53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54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55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56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57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58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259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260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261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262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263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264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265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266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267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68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269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270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271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272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sp>
        <p:nvSpPr>
          <p:cNvPr id="5273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274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5275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5276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</a:defRPr>
            </a:lvl1pPr>
          </a:lstStyle>
          <a:p>
            <a:fld id="{3C8D7027-7717-456F-B6CB-CC03F04442D2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5277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C8D7027-7717-456F-B6CB-CC03F04442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C8D7027-7717-456F-B6CB-CC03F04442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C8D7027-7717-456F-B6CB-CC03F04442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9098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5123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5124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25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26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27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28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29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0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1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2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3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4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5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6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137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5138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9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0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1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2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3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4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5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6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7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8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9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0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1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2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3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4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5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6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7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8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9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60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61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62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63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64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65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66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67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68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69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70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71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72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73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74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75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76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77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78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79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80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81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82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83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84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85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86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87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88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89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90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91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92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93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94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95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96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97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98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99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00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01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02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03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04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05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06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07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08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09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10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11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12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13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14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15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16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17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18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19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20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21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22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23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24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25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26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27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28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29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30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31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32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33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34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35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36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37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38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39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40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41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42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43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44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45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46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47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48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49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50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51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52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53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54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55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56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57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58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59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60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61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62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63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64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65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66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67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68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69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70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71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72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5273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274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275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276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</a:defRPr>
            </a:lvl1pPr>
          </a:lstStyle>
          <a:p>
            <a:fld id="{3C8D7027-7717-456F-B6CB-CC03F04442D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277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006592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9098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5123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5124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25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26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27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28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29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0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1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2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3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4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5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6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137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5138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9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0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1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2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3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4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5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6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7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8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9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0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1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2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3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4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5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6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7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8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9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60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61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62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63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64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65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66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67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68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69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70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71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72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73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74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75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76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77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78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79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80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81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82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83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84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85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86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87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88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89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90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91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92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93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94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95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96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97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98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99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00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01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02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03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04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05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06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07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08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09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10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11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12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13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14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15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16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17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18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19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20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21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22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23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24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25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26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27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28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29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30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31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32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33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34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35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36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37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38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39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40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41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42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43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44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45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46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47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48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49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50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51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52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53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54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55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56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57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58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59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60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61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62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63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64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65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66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67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68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69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70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71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72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5273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274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275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276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</a:defRPr>
            </a:lvl1pPr>
          </a:lstStyle>
          <a:p>
            <a:fld id="{3C8D7027-7717-456F-B6CB-CC03F04442D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277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3486273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C8D7027-7717-456F-B6CB-CC03F04442D2}" type="slidenum">
              <a:rPr lang="en-US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0808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7.xml"/><Relationship Id="rId1" Type="http://schemas.openxmlformats.org/officeDocument/2006/relationships/themeOverride" Target="../theme/themeOverr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36.xml"/><Relationship Id="rId1" Type="http://schemas.openxmlformats.org/officeDocument/2006/relationships/themeOverride" Target="../theme/themeOverr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8.xml"/><Relationship Id="rId1" Type="http://schemas.openxmlformats.org/officeDocument/2006/relationships/themeOverride" Target="../theme/themeOverr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slideLayout" Target="../slideLayouts/slideLayout60.xml"/><Relationship Id="rId1" Type="http://schemas.openxmlformats.org/officeDocument/2006/relationships/themeOverride" Target="../theme/themeOverride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slideLayout" Target="../slideLayouts/slideLayout48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slideLayout" Target="../slideLayouts/slideLayout46.xml"/><Relationship Id="rId1" Type="http://schemas.openxmlformats.org/officeDocument/2006/relationships/themeOverride" Target="../theme/themeOverr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9377">
            <a:off x="5282704" y="2433585"/>
            <a:ext cx="3610443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568" y="465931"/>
            <a:ext cx="3610443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16" b="-316"/>
          <a:stretch/>
        </p:blipFill>
        <p:spPr>
          <a:xfrm>
            <a:off x="1752600" y="526473"/>
            <a:ext cx="5140036" cy="33597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Rectangle 2"/>
          <p:cNvSpPr/>
          <p:nvPr/>
        </p:nvSpPr>
        <p:spPr bwMode="auto">
          <a:xfrm>
            <a:off x="0" y="6400801"/>
            <a:ext cx="9144000" cy="4572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5" descr="equip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655" y="1981200"/>
            <a:ext cx="3551356" cy="2913063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3048000"/>
            <a:ext cx="3733800" cy="260985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1066800" y="6467929"/>
            <a:ext cx="6375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mtClean="0">
                <a:solidFill>
                  <a:schemeClr val="bg1">
                    <a:lumMod val="50000"/>
                  </a:schemeClr>
                </a:solidFill>
              </a:rPr>
              <a:t>2018 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In-Service Law Enforcement Training</a:t>
            </a:r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21206189">
            <a:off x="2971800" y="411057"/>
            <a:ext cx="3200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i="1" dirty="0" smtClean="0">
                <a:solidFill>
                  <a:schemeClr val="tx1">
                    <a:lumMod val="50000"/>
                  </a:schemeClr>
                </a:solidFill>
              </a:rPr>
              <a:t>photo from: bernco.gov</a:t>
            </a:r>
            <a:endParaRPr lang="en-US" sz="900" i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5638800"/>
            <a:ext cx="7772400" cy="838200"/>
          </a:xfrm>
        </p:spPr>
        <p:txBody>
          <a:bodyPr/>
          <a:lstStyle/>
          <a:p>
            <a:r>
              <a:rPr lang="en-US" sz="6000" b="1" i="1" dirty="0">
                <a:solidFill>
                  <a:srgbClr val="0033CC"/>
                </a:solidFill>
                <a:latin typeface="Arial Black" pitchFamily="34" charset="0"/>
              </a:rPr>
              <a:t>MATERIALS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609600" y="152400"/>
            <a:ext cx="381000" cy="769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500" b="1" i="1" dirty="0" smtClean="0">
                <a:solidFill>
                  <a:srgbClr val="FC210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HAZARDOUS</a:t>
            </a:r>
            <a:r>
              <a:rPr lang="en-US" sz="4400" b="1" i="1" dirty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US" sz="4400" b="1" i="1" dirty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en-US" sz="4400" b="1" i="1" dirty="0">
              <a:solidFill>
                <a:srgbClr val="0033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64456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800"/>
                            </p:stCondLst>
                            <p:childTnLst>
                              <p:par>
                                <p:cTn id="12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762000"/>
            <a:ext cx="9296400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1905000" y="5836185"/>
            <a:ext cx="7217546" cy="981293"/>
          </a:xfrm>
          <a:prstGeom prst="roundRect">
            <a:avLst/>
          </a:prstGeom>
          <a:solidFill>
            <a:srgbClr val="FFC000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05000" y="6096000"/>
            <a:ext cx="72175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OSHA HAZWOPER Standard 29 CFR 1910.120</a:t>
            </a:r>
            <a:endParaRPr lang="en-US" sz="2400" b="1" dirty="0">
              <a:solidFill>
                <a:schemeClr val="bg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-37730" y="6862"/>
            <a:ext cx="7848600" cy="981293"/>
            <a:chOff x="76200" y="-899197"/>
            <a:chExt cx="4800600" cy="2514600"/>
          </a:xfrm>
        </p:grpSpPr>
        <p:sp>
          <p:nvSpPr>
            <p:cNvPr id="9" name="Rounded Rectangle 8"/>
            <p:cNvSpPr/>
            <p:nvPr/>
          </p:nvSpPr>
          <p:spPr>
            <a:xfrm>
              <a:off x="76200" y="-899197"/>
              <a:ext cx="4800600" cy="2514600"/>
            </a:xfrm>
            <a:prstGeom prst="roundRect">
              <a:avLst/>
            </a:prstGeom>
            <a:solidFill>
              <a:srgbClr val="FFC000"/>
            </a:solidFill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83080" y="-542335"/>
              <a:ext cx="4424032" cy="1813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Awareness-level Responsibilities</a:t>
              </a:r>
              <a:endPara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524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Initial Tactics</a:t>
            </a:r>
            <a:endParaRPr lang="en-US" b="1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73026" y="1524000"/>
            <a:ext cx="4727574" cy="1098739"/>
          </a:xfrm>
          <a:custGeom>
            <a:avLst/>
            <a:gdLst>
              <a:gd name="connsiteX0" fmla="*/ 0 w 6099175"/>
              <a:gd name="connsiteY0" fmla="*/ 183127 h 1098739"/>
              <a:gd name="connsiteX1" fmla="*/ 183127 w 6099175"/>
              <a:gd name="connsiteY1" fmla="*/ 0 h 1098739"/>
              <a:gd name="connsiteX2" fmla="*/ 5916048 w 6099175"/>
              <a:gd name="connsiteY2" fmla="*/ 0 h 1098739"/>
              <a:gd name="connsiteX3" fmla="*/ 6099175 w 6099175"/>
              <a:gd name="connsiteY3" fmla="*/ 183127 h 1098739"/>
              <a:gd name="connsiteX4" fmla="*/ 6099175 w 6099175"/>
              <a:gd name="connsiteY4" fmla="*/ 915612 h 1098739"/>
              <a:gd name="connsiteX5" fmla="*/ 5916048 w 6099175"/>
              <a:gd name="connsiteY5" fmla="*/ 1098739 h 1098739"/>
              <a:gd name="connsiteX6" fmla="*/ 183127 w 6099175"/>
              <a:gd name="connsiteY6" fmla="*/ 1098739 h 1098739"/>
              <a:gd name="connsiteX7" fmla="*/ 0 w 6099175"/>
              <a:gd name="connsiteY7" fmla="*/ 915612 h 1098739"/>
              <a:gd name="connsiteX8" fmla="*/ 0 w 6099175"/>
              <a:gd name="connsiteY8" fmla="*/ 183127 h 1098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1098739">
                <a:moveTo>
                  <a:pt x="0" y="183127"/>
                </a:moveTo>
                <a:cubicBezTo>
                  <a:pt x="0" y="81989"/>
                  <a:pt x="81989" y="0"/>
                  <a:pt x="183127" y="0"/>
                </a:cubicBezTo>
                <a:lnTo>
                  <a:pt x="5916048" y="0"/>
                </a:lnTo>
                <a:cubicBezTo>
                  <a:pt x="6017186" y="0"/>
                  <a:pt x="6099175" y="81989"/>
                  <a:pt x="6099175" y="183127"/>
                </a:cubicBezTo>
                <a:lnTo>
                  <a:pt x="6099175" y="915612"/>
                </a:lnTo>
                <a:cubicBezTo>
                  <a:pt x="6099175" y="1016750"/>
                  <a:pt x="6017186" y="1098739"/>
                  <a:pt x="5916048" y="1098739"/>
                </a:cubicBezTo>
                <a:lnTo>
                  <a:pt x="183127" y="1098739"/>
                </a:lnTo>
                <a:cubicBezTo>
                  <a:pt x="81989" y="1098739"/>
                  <a:pt x="0" y="1016750"/>
                  <a:pt x="0" y="915612"/>
                </a:cubicBezTo>
                <a:lnTo>
                  <a:pt x="0" y="183127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6506" tIns="156506" rIns="156506" bIns="156506" numCol="1" spcCol="1270" anchor="ctr" anchorCtr="0">
            <a:noAutofit/>
          </a:bodyPr>
          <a:lstStyle/>
          <a:p>
            <a:pPr lvl="0" algn="l" defTabSz="12001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700" kern="1200" dirty="0" smtClean="0">
                <a:latin typeface="+mj-lt"/>
              </a:rPr>
              <a:t>Become familiar with the ERG</a:t>
            </a:r>
            <a:endParaRPr lang="en-US" sz="2700" kern="1200" dirty="0">
              <a:latin typeface="+mj-lt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73026" y="2700500"/>
            <a:ext cx="4727574" cy="1097932"/>
          </a:xfrm>
          <a:custGeom>
            <a:avLst/>
            <a:gdLst>
              <a:gd name="connsiteX0" fmla="*/ 0 w 6099175"/>
              <a:gd name="connsiteY0" fmla="*/ 183127 h 1098739"/>
              <a:gd name="connsiteX1" fmla="*/ 183127 w 6099175"/>
              <a:gd name="connsiteY1" fmla="*/ 0 h 1098739"/>
              <a:gd name="connsiteX2" fmla="*/ 5916048 w 6099175"/>
              <a:gd name="connsiteY2" fmla="*/ 0 h 1098739"/>
              <a:gd name="connsiteX3" fmla="*/ 6099175 w 6099175"/>
              <a:gd name="connsiteY3" fmla="*/ 183127 h 1098739"/>
              <a:gd name="connsiteX4" fmla="*/ 6099175 w 6099175"/>
              <a:gd name="connsiteY4" fmla="*/ 915612 h 1098739"/>
              <a:gd name="connsiteX5" fmla="*/ 5916048 w 6099175"/>
              <a:gd name="connsiteY5" fmla="*/ 1098739 h 1098739"/>
              <a:gd name="connsiteX6" fmla="*/ 183127 w 6099175"/>
              <a:gd name="connsiteY6" fmla="*/ 1098739 h 1098739"/>
              <a:gd name="connsiteX7" fmla="*/ 0 w 6099175"/>
              <a:gd name="connsiteY7" fmla="*/ 915612 h 1098739"/>
              <a:gd name="connsiteX8" fmla="*/ 0 w 6099175"/>
              <a:gd name="connsiteY8" fmla="*/ 183127 h 1098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1098739">
                <a:moveTo>
                  <a:pt x="0" y="183127"/>
                </a:moveTo>
                <a:cubicBezTo>
                  <a:pt x="0" y="81989"/>
                  <a:pt x="81989" y="0"/>
                  <a:pt x="183127" y="0"/>
                </a:cubicBezTo>
                <a:lnTo>
                  <a:pt x="5916048" y="0"/>
                </a:lnTo>
                <a:cubicBezTo>
                  <a:pt x="6017186" y="0"/>
                  <a:pt x="6099175" y="81989"/>
                  <a:pt x="6099175" y="183127"/>
                </a:cubicBezTo>
                <a:lnTo>
                  <a:pt x="6099175" y="915612"/>
                </a:lnTo>
                <a:cubicBezTo>
                  <a:pt x="6099175" y="1016750"/>
                  <a:pt x="6017186" y="1098739"/>
                  <a:pt x="5916048" y="1098739"/>
                </a:cubicBezTo>
                <a:lnTo>
                  <a:pt x="183127" y="1098739"/>
                </a:lnTo>
                <a:cubicBezTo>
                  <a:pt x="81989" y="1098739"/>
                  <a:pt x="0" y="1016750"/>
                  <a:pt x="0" y="915612"/>
                </a:cubicBezTo>
                <a:lnTo>
                  <a:pt x="0" y="183127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6506" tIns="156506" rIns="156506" bIns="156506" numCol="1" spcCol="1270" anchor="ctr" anchorCtr="0">
            <a:noAutofit/>
          </a:bodyPr>
          <a:lstStyle/>
          <a:p>
            <a:pPr lvl="0" algn="l" defTabSz="12001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700" kern="1200" dirty="0" smtClean="0">
                <a:latin typeface="+mj-lt"/>
              </a:rPr>
              <a:t>Resist rushing in</a:t>
            </a:r>
            <a:endParaRPr lang="en-US" sz="2700" kern="1200" dirty="0">
              <a:latin typeface="+mj-lt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73026" y="3876999"/>
            <a:ext cx="4727574" cy="1140633"/>
          </a:xfrm>
          <a:custGeom>
            <a:avLst/>
            <a:gdLst>
              <a:gd name="connsiteX0" fmla="*/ 0 w 6099175"/>
              <a:gd name="connsiteY0" fmla="*/ 183127 h 1098739"/>
              <a:gd name="connsiteX1" fmla="*/ 183127 w 6099175"/>
              <a:gd name="connsiteY1" fmla="*/ 0 h 1098739"/>
              <a:gd name="connsiteX2" fmla="*/ 5916048 w 6099175"/>
              <a:gd name="connsiteY2" fmla="*/ 0 h 1098739"/>
              <a:gd name="connsiteX3" fmla="*/ 6099175 w 6099175"/>
              <a:gd name="connsiteY3" fmla="*/ 183127 h 1098739"/>
              <a:gd name="connsiteX4" fmla="*/ 6099175 w 6099175"/>
              <a:gd name="connsiteY4" fmla="*/ 915612 h 1098739"/>
              <a:gd name="connsiteX5" fmla="*/ 5916048 w 6099175"/>
              <a:gd name="connsiteY5" fmla="*/ 1098739 h 1098739"/>
              <a:gd name="connsiteX6" fmla="*/ 183127 w 6099175"/>
              <a:gd name="connsiteY6" fmla="*/ 1098739 h 1098739"/>
              <a:gd name="connsiteX7" fmla="*/ 0 w 6099175"/>
              <a:gd name="connsiteY7" fmla="*/ 915612 h 1098739"/>
              <a:gd name="connsiteX8" fmla="*/ 0 w 6099175"/>
              <a:gd name="connsiteY8" fmla="*/ 183127 h 1098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1098739">
                <a:moveTo>
                  <a:pt x="0" y="183127"/>
                </a:moveTo>
                <a:cubicBezTo>
                  <a:pt x="0" y="81989"/>
                  <a:pt x="81989" y="0"/>
                  <a:pt x="183127" y="0"/>
                </a:cubicBezTo>
                <a:lnTo>
                  <a:pt x="5916048" y="0"/>
                </a:lnTo>
                <a:cubicBezTo>
                  <a:pt x="6017186" y="0"/>
                  <a:pt x="6099175" y="81989"/>
                  <a:pt x="6099175" y="183127"/>
                </a:cubicBezTo>
                <a:lnTo>
                  <a:pt x="6099175" y="915612"/>
                </a:lnTo>
                <a:cubicBezTo>
                  <a:pt x="6099175" y="1016750"/>
                  <a:pt x="6017186" y="1098739"/>
                  <a:pt x="5916048" y="1098739"/>
                </a:cubicBezTo>
                <a:lnTo>
                  <a:pt x="183127" y="1098739"/>
                </a:lnTo>
                <a:cubicBezTo>
                  <a:pt x="81989" y="1098739"/>
                  <a:pt x="0" y="1016750"/>
                  <a:pt x="0" y="915612"/>
                </a:cubicBezTo>
                <a:lnTo>
                  <a:pt x="0" y="183127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6506" tIns="156506" rIns="156506" bIns="156506" numCol="1" spcCol="1270" anchor="ctr" anchorCtr="0">
            <a:noAutofit/>
          </a:bodyPr>
          <a:lstStyle/>
          <a:p>
            <a:pPr lvl="0" algn="l" defTabSz="12001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700" kern="1200" dirty="0" smtClean="0">
                <a:latin typeface="+mj-lt"/>
              </a:rPr>
              <a:t>Approach incident from upwind</a:t>
            </a:r>
            <a:endParaRPr lang="en-US" sz="2700" kern="1200" dirty="0">
              <a:latin typeface="+mj-lt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73026" y="5093832"/>
            <a:ext cx="4727574" cy="1524000"/>
          </a:xfrm>
          <a:custGeom>
            <a:avLst/>
            <a:gdLst>
              <a:gd name="connsiteX0" fmla="*/ 0 w 6099175"/>
              <a:gd name="connsiteY0" fmla="*/ 183127 h 1098739"/>
              <a:gd name="connsiteX1" fmla="*/ 183127 w 6099175"/>
              <a:gd name="connsiteY1" fmla="*/ 0 h 1098739"/>
              <a:gd name="connsiteX2" fmla="*/ 5916048 w 6099175"/>
              <a:gd name="connsiteY2" fmla="*/ 0 h 1098739"/>
              <a:gd name="connsiteX3" fmla="*/ 6099175 w 6099175"/>
              <a:gd name="connsiteY3" fmla="*/ 183127 h 1098739"/>
              <a:gd name="connsiteX4" fmla="*/ 6099175 w 6099175"/>
              <a:gd name="connsiteY4" fmla="*/ 915612 h 1098739"/>
              <a:gd name="connsiteX5" fmla="*/ 5916048 w 6099175"/>
              <a:gd name="connsiteY5" fmla="*/ 1098739 h 1098739"/>
              <a:gd name="connsiteX6" fmla="*/ 183127 w 6099175"/>
              <a:gd name="connsiteY6" fmla="*/ 1098739 h 1098739"/>
              <a:gd name="connsiteX7" fmla="*/ 0 w 6099175"/>
              <a:gd name="connsiteY7" fmla="*/ 915612 h 1098739"/>
              <a:gd name="connsiteX8" fmla="*/ 0 w 6099175"/>
              <a:gd name="connsiteY8" fmla="*/ 183127 h 1098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1098739">
                <a:moveTo>
                  <a:pt x="0" y="183127"/>
                </a:moveTo>
                <a:cubicBezTo>
                  <a:pt x="0" y="81989"/>
                  <a:pt x="81989" y="0"/>
                  <a:pt x="183127" y="0"/>
                </a:cubicBezTo>
                <a:lnTo>
                  <a:pt x="5916048" y="0"/>
                </a:lnTo>
                <a:cubicBezTo>
                  <a:pt x="6017186" y="0"/>
                  <a:pt x="6099175" y="81989"/>
                  <a:pt x="6099175" y="183127"/>
                </a:cubicBezTo>
                <a:lnTo>
                  <a:pt x="6099175" y="915612"/>
                </a:lnTo>
                <a:cubicBezTo>
                  <a:pt x="6099175" y="1016750"/>
                  <a:pt x="6017186" y="1098739"/>
                  <a:pt x="5916048" y="1098739"/>
                </a:cubicBezTo>
                <a:lnTo>
                  <a:pt x="183127" y="1098739"/>
                </a:lnTo>
                <a:cubicBezTo>
                  <a:pt x="81989" y="1098739"/>
                  <a:pt x="0" y="1016750"/>
                  <a:pt x="0" y="915612"/>
                </a:cubicBezTo>
                <a:lnTo>
                  <a:pt x="0" y="183127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6506" tIns="156506" rIns="156506" bIns="156506" numCol="1" spcCol="1270" anchor="ctr" anchorCtr="0">
            <a:noAutofit/>
          </a:bodyPr>
          <a:lstStyle/>
          <a:p>
            <a:pPr lvl="0" algn="l" defTabSz="1200150" rtl="0">
              <a:spcBef>
                <a:spcPct val="0"/>
              </a:spcBef>
              <a:spcAft>
                <a:spcPct val="35000"/>
              </a:spcAft>
            </a:pPr>
            <a:r>
              <a:rPr lang="en-US" sz="2700" kern="1200" dirty="0" smtClean="0">
                <a:latin typeface="+mj-lt"/>
              </a:rPr>
              <a:t>Stay clear of spills, vapors, fumes, smoke, or other suspicious sources</a:t>
            </a:r>
            <a:endParaRPr lang="en-US" sz="2700" kern="1200" dirty="0"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447800"/>
            <a:ext cx="3961422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3" grpId="0" animBg="1"/>
      <p:bldP spid="4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600200"/>
            <a:ext cx="6404273" cy="4495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Recognition Tips</a:t>
            </a:r>
            <a:endParaRPr lang="en-US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52400" y="1606230"/>
            <a:ext cx="3429000" cy="1212458"/>
          </a:xfrm>
          <a:custGeom>
            <a:avLst/>
            <a:gdLst>
              <a:gd name="connsiteX0" fmla="*/ 0 w 3429000"/>
              <a:gd name="connsiteY0" fmla="*/ 143328 h 859950"/>
              <a:gd name="connsiteX1" fmla="*/ 143328 w 3429000"/>
              <a:gd name="connsiteY1" fmla="*/ 0 h 859950"/>
              <a:gd name="connsiteX2" fmla="*/ 3285672 w 3429000"/>
              <a:gd name="connsiteY2" fmla="*/ 0 h 859950"/>
              <a:gd name="connsiteX3" fmla="*/ 3429000 w 3429000"/>
              <a:gd name="connsiteY3" fmla="*/ 143328 h 859950"/>
              <a:gd name="connsiteX4" fmla="*/ 3429000 w 3429000"/>
              <a:gd name="connsiteY4" fmla="*/ 716622 h 859950"/>
              <a:gd name="connsiteX5" fmla="*/ 3285672 w 3429000"/>
              <a:gd name="connsiteY5" fmla="*/ 859950 h 859950"/>
              <a:gd name="connsiteX6" fmla="*/ 143328 w 3429000"/>
              <a:gd name="connsiteY6" fmla="*/ 859950 h 859950"/>
              <a:gd name="connsiteX7" fmla="*/ 0 w 3429000"/>
              <a:gd name="connsiteY7" fmla="*/ 716622 h 859950"/>
              <a:gd name="connsiteX8" fmla="*/ 0 w 3429000"/>
              <a:gd name="connsiteY8" fmla="*/ 143328 h 85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29000" h="859950">
                <a:moveTo>
                  <a:pt x="0" y="143328"/>
                </a:moveTo>
                <a:cubicBezTo>
                  <a:pt x="0" y="64170"/>
                  <a:pt x="64170" y="0"/>
                  <a:pt x="143328" y="0"/>
                </a:cubicBezTo>
                <a:lnTo>
                  <a:pt x="3285672" y="0"/>
                </a:lnTo>
                <a:cubicBezTo>
                  <a:pt x="3364830" y="0"/>
                  <a:pt x="3429000" y="64170"/>
                  <a:pt x="3429000" y="143328"/>
                </a:cubicBezTo>
                <a:lnTo>
                  <a:pt x="3429000" y="716622"/>
                </a:lnTo>
                <a:cubicBezTo>
                  <a:pt x="3429000" y="795780"/>
                  <a:pt x="3364830" y="859950"/>
                  <a:pt x="3285672" y="859950"/>
                </a:cubicBezTo>
                <a:lnTo>
                  <a:pt x="143328" y="859950"/>
                </a:lnTo>
                <a:cubicBezTo>
                  <a:pt x="64170" y="859950"/>
                  <a:pt x="0" y="795780"/>
                  <a:pt x="0" y="716622"/>
                </a:cubicBezTo>
                <a:lnTo>
                  <a:pt x="0" y="143328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989" tIns="121989" rIns="121989" bIns="121989" numCol="1" spcCol="1270" anchor="ctr" anchorCtr="0">
            <a:noAutofit/>
          </a:bodyPr>
          <a:lstStyle/>
          <a:p>
            <a:pPr lvl="0" algn="l" defTabSz="9334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600" kern="1200" dirty="0" smtClean="0">
                <a:latin typeface="+mj-lt"/>
              </a:rPr>
              <a:t>Be aware of indicators from your senses</a:t>
            </a:r>
            <a:endParaRPr lang="en-US" sz="2600" kern="1200" dirty="0">
              <a:latin typeface="+mj-lt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152400" y="2921058"/>
            <a:ext cx="3429000" cy="1013062"/>
          </a:xfrm>
          <a:custGeom>
            <a:avLst/>
            <a:gdLst>
              <a:gd name="connsiteX0" fmla="*/ 0 w 3429000"/>
              <a:gd name="connsiteY0" fmla="*/ 143328 h 859950"/>
              <a:gd name="connsiteX1" fmla="*/ 143328 w 3429000"/>
              <a:gd name="connsiteY1" fmla="*/ 0 h 859950"/>
              <a:gd name="connsiteX2" fmla="*/ 3285672 w 3429000"/>
              <a:gd name="connsiteY2" fmla="*/ 0 h 859950"/>
              <a:gd name="connsiteX3" fmla="*/ 3429000 w 3429000"/>
              <a:gd name="connsiteY3" fmla="*/ 143328 h 859950"/>
              <a:gd name="connsiteX4" fmla="*/ 3429000 w 3429000"/>
              <a:gd name="connsiteY4" fmla="*/ 716622 h 859950"/>
              <a:gd name="connsiteX5" fmla="*/ 3285672 w 3429000"/>
              <a:gd name="connsiteY5" fmla="*/ 859950 h 859950"/>
              <a:gd name="connsiteX6" fmla="*/ 143328 w 3429000"/>
              <a:gd name="connsiteY6" fmla="*/ 859950 h 859950"/>
              <a:gd name="connsiteX7" fmla="*/ 0 w 3429000"/>
              <a:gd name="connsiteY7" fmla="*/ 716622 h 859950"/>
              <a:gd name="connsiteX8" fmla="*/ 0 w 3429000"/>
              <a:gd name="connsiteY8" fmla="*/ 143328 h 85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29000" h="859950">
                <a:moveTo>
                  <a:pt x="0" y="143328"/>
                </a:moveTo>
                <a:cubicBezTo>
                  <a:pt x="0" y="64170"/>
                  <a:pt x="64170" y="0"/>
                  <a:pt x="143328" y="0"/>
                </a:cubicBezTo>
                <a:lnTo>
                  <a:pt x="3285672" y="0"/>
                </a:lnTo>
                <a:cubicBezTo>
                  <a:pt x="3364830" y="0"/>
                  <a:pt x="3429000" y="64170"/>
                  <a:pt x="3429000" y="143328"/>
                </a:cubicBezTo>
                <a:lnTo>
                  <a:pt x="3429000" y="716622"/>
                </a:lnTo>
                <a:cubicBezTo>
                  <a:pt x="3429000" y="795780"/>
                  <a:pt x="3364830" y="859950"/>
                  <a:pt x="3285672" y="859950"/>
                </a:cubicBezTo>
                <a:lnTo>
                  <a:pt x="143328" y="859950"/>
                </a:lnTo>
                <a:cubicBezTo>
                  <a:pt x="64170" y="859950"/>
                  <a:pt x="0" y="795780"/>
                  <a:pt x="0" y="716622"/>
                </a:cubicBezTo>
                <a:lnTo>
                  <a:pt x="0" y="143328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989" tIns="121989" rIns="121989" bIns="121989" numCol="1" spcCol="1270" anchor="ctr" anchorCtr="0">
            <a:noAutofit/>
          </a:bodyPr>
          <a:lstStyle/>
          <a:p>
            <a:pPr lvl="0" algn="l" defTabSz="9334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600" kern="1200" dirty="0" smtClean="0">
                <a:latin typeface="+mj-lt"/>
              </a:rPr>
              <a:t>Observe the surroundings</a:t>
            </a:r>
            <a:endParaRPr lang="en-US" sz="2600" kern="1200" dirty="0">
              <a:latin typeface="+mj-lt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152400" y="4027063"/>
            <a:ext cx="3429000" cy="859950"/>
          </a:xfrm>
          <a:custGeom>
            <a:avLst/>
            <a:gdLst>
              <a:gd name="connsiteX0" fmla="*/ 0 w 3429000"/>
              <a:gd name="connsiteY0" fmla="*/ 143328 h 859950"/>
              <a:gd name="connsiteX1" fmla="*/ 143328 w 3429000"/>
              <a:gd name="connsiteY1" fmla="*/ 0 h 859950"/>
              <a:gd name="connsiteX2" fmla="*/ 3285672 w 3429000"/>
              <a:gd name="connsiteY2" fmla="*/ 0 h 859950"/>
              <a:gd name="connsiteX3" fmla="*/ 3429000 w 3429000"/>
              <a:gd name="connsiteY3" fmla="*/ 143328 h 859950"/>
              <a:gd name="connsiteX4" fmla="*/ 3429000 w 3429000"/>
              <a:gd name="connsiteY4" fmla="*/ 716622 h 859950"/>
              <a:gd name="connsiteX5" fmla="*/ 3285672 w 3429000"/>
              <a:gd name="connsiteY5" fmla="*/ 859950 h 859950"/>
              <a:gd name="connsiteX6" fmla="*/ 143328 w 3429000"/>
              <a:gd name="connsiteY6" fmla="*/ 859950 h 859950"/>
              <a:gd name="connsiteX7" fmla="*/ 0 w 3429000"/>
              <a:gd name="connsiteY7" fmla="*/ 716622 h 859950"/>
              <a:gd name="connsiteX8" fmla="*/ 0 w 3429000"/>
              <a:gd name="connsiteY8" fmla="*/ 143328 h 85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29000" h="859950">
                <a:moveTo>
                  <a:pt x="0" y="143328"/>
                </a:moveTo>
                <a:cubicBezTo>
                  <a:pt x="0" y="64170"/>
                  <a:pt x="64170" y="0"/>
                  <a:pt x="143328" y="0"/>
                </a:cubicBezTo>
                <a:lnTo>
                  <a:pt x="3285672" y="0"/>
                </a:lnTo>
                <a:cubicBezTo>
                  <a:pt x="3364830" y="0"/>
                  <a:pt x="3429000" y="64170"/>
                  <a:pt x="3429000" y="143328"/>
                </a:cubicBezTo>
                <a:lnTo>
                  <a:pt x="3429000" y="716622"/>
                </a:lnTo>
                <a:cubicBezTo>
                  <a:pt x="3429000" y="795780"/>
                  <a:pt x="3364830" y="859950"/>
                  <a:pt x="3285672" y="859950"/>
                </a:cubicBezTo>
                <a:lnTo>
                  <a:pt x="143328" y="859950"/>
                </a:lnTo>
                <a:cubicBezTo>
                  <a:pt x="64170" y="859950"/>
                  <a:pt x="0" y="795780"/>
                  <a:pt x="0" y="716622"/>
                </a:cubicBezTo>
                <a:lnTo>
                  <a:pt x="0" y="143328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989" tIns="121989" rIns="121989" bIns="121989" numCol="1" spcCol="1270" anchor="ctr" anchorCtr="0">
            <a:noAutofit/>
          </a:bodyPr>
          <a:lstStyle/>
          <a:p>
            <a:pPr lvl="0" algn="l" defTabSz="9334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600" kern="1200" dirty="0" smtClean="0">
                <a:latin typeface="+mj-lt"/>
              </a:rPr>
              <a:t>Location of buildings</a:t>
            </a:r>
            <a:endParaRPr lang="en-US" sz="2600" kern="1200" dirty="0">
              <a:latin typeface="+mj-lt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152400" y="5008235"/>
            <a:ext cx="3429000" cy="859950"/>
          </a:xfrm>
          <a:custGeom>
            <a:avLst/>
            <a:gdLst>
              <a:gd name="connsiteX0" fmla="*/ 0 w 3429000"/>
              <a:gd name="connsiteY0" fmla="*/ 143328 h 859950"/>
              <a:gd name="connsiteX1" fmla="*/ 143328 w 3429000"/>
              <a:gd name="connsiteY1" fmla="*/ 0 h 859950"/>
              <a:gd name="connsiteX2" fmla="*/ 3285672 w 3429000"/>
              <a:gd name="connsiteY2" fmla="*/ 0 h 859950"/>
              <a:gd name="connsiteX3" fmla="*/ 3429000 w 3429000"/>
              <a:gd name="connsiteY3" fmla="*/ 143328 h 859950"/>
              <a:gd name="connsiteX4" fmla="*/ 3429000 w 3429000"/>
              <a:gd name="connsiteY4" fmla="*/ 716622 h 859950"/>
              <a:gd name="connsiteX5" fmla="*/ 3285672 w 3429000"/>
              <a:gd name="connsiteY5" fmla="*/ 859950 h 859950"/>
              <a:gd name="connsiteX6" fmla="*/ 143328 w 3429000"/>
              <a:gd name="connsiteY6" fmla="*/ 859950 h 859950"/>
              <a:gd name="connsiteX7" fmla="*/ 0 w 3429000"/>
              <a:gd name="connsiteY7" fmla="*/ 716622 h 859950"/>
              <a:gd name="connsiteX8" fmla="*/ 0 w 3429000"/>
              <a:gd name="connsiteY8" fmla="*/ 143328 h 85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29000" h="859950">
                <a:moveTo>
                  <a:pt x="0" y="143328"/>
                </a:moveTo>
                <a:cubicBezTo>
                  <a:pt x="0" y="64170"/>
                  <a:pt x="64170" y="0"/>
                  <a:pt x="143328" y="0"/>
                </a:cubicBezTo>
                <a:lnTo>
                  <a:pt x="3285672" y="0"/>
                </a:lnTo>
                <a:cubicBezTo>
                  <a:pt x="3364830" y="0"/>
                  <a:pt x="3429000" y="64170"/>
                  <a:pt x="3429000" y="143328"/>
                </a:cubicBezTo>
                <a:lnTo>
                  <a:pt x="3429000" y="716622"/>
                </a:lnTo>
                <a:cubicBezTo>
                  <a:pt x="3429000" y="795780"/>
                  <a:pt x="3364830" y="859950"/>
                  <a:pt x="3285672" y="859950"/>
                </a:cubicBezTo>
                <a:lnTo>
                  <a:pt x="143328" y="859950"/>
                </a:lnTo>
                <a:cubicBezTo>
                  <a:pt x="64170" y="859950"/>
                  <a:pt x="0" y="795780"/>
                  <a:pt x="0" y="716622"/>
                </a:cubicBezTo>
                <a:lnTo>
                  <a:pt x="0" y="143328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989" tIns="121989" rIns="121989" bIns="121989" numCol="1" spcCol="1270" anchor="ctr" anchorCtr="0">
            <a:noAutofit/>
          </a:bodyPr>
          <a:lstStyle/>
          <a:p>
            <a:pPr lvl="0" algn="l" defTabSz="9334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600" kern="1200" dirty="0" smtClean="0">
                <a:latin typeface="+mj-lt"/>
              </a:rPr>
              <a:t>Container shapes </a:t>
            </a:r>
            <a:r>
              <a:rPr lang="en-US" sz="2600" dirty="0" smtClean="0">
                <a:latin typeface="+mj-lt"/>
              </a:rPr>
              <a:t>and</a:t>
            </a:r>
            <a:r>
              <a:rPr lang="en-US" sz="2600" kern="1200" dirty="0" smtClean="0">
                <a:latin typeface="+mj-lt"/>
              </a:rPr>
              <a:t> construction</a:t>
            </a:r>
            <a:endParaRPr lang="en-US" sz="2600" kern="1200" dirty="0">
              <a:latin typeface="+mj-lt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5181600" y="1524000"/>
            <a:ext cx="3810000" cy="859950"/>
          </a:xfrm>
          <a:custGeom>
            <a:avLst/>
            <a:gdLst>
              <a:gd name="connsiteX0" fmla="*/ 0 w 3429000"/>
              <a:gd name="connsiteY0" fmla="*/ 143328 h 859950"/>
              <a:gd name="connsiteX1" fmla="*/ 143328 w 3429000"/>
              <a:gd name="connsiteY1" fmla="*/ 0 h 859950"/>
              <a:gd name="connsiteX2" fmla="*/ 3285672 w 3429000"/>
              <a:gd name="connsiteY2" fmla="*/ 0 h 859950"/>
              <a:gd name="connsiteX3" fmla="*/ 3429000 w 3429000"/>
              <a:gd name="connsiteY3" fmla="*/ 143328 h 859950"/>
              <a:gd name="connsiteX4" fmla="*/ 3429000 w 3429000"/>
              <a:gd name="connsiteY4" fmla="*/ 716622 h 859950"/>
              <a:gd name="connsiteX5" fmla="*/ 3285672 w 3429000"/>
              <a:gd name="connsiteY5" fmla="*/ 859950 h 859950"/>
              <a:gd name="connsiteX6" fmla="*/ 143328 w 3429000"/>
              <a:gd name="connsiteY6" fmla="*/ 859950 h 859950"/>
              <a:gd name="connsiteX7" fmla="*/ 0 w 3429000"/>
              <a:gd name="connsiteY7" fmla="*/ 716622 h 859950"/>
              <a:gd name="connsiteX8" fmla="*/ 0 w 3429000"/>
              <a:gd name="connsiteY8" fmla="*/ 143328 h 85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29000" h="859950">
                <a:moveTo>
                  <a:pt x="0" y="143328"/>
                </a:moveTo>
                <a:cubicBezTo>
                  <a:pt x="0" y="64170"/>
                  <a:pt x="64170" y="0"/>
                  <a:pt x="143328" y="0"/>
                </a:cubicBezTo>
                <a:lnTo>
                  <a:pt x="3285672" y="0"/>
                </a:lnTo>
                <a:cubicBezTo>
                  <a:pt x="3364830" y="0"/>
                  <a:pt x="3429000" y="64170"/>
                  <a:pt x="3429000" y="143328"/>
                </a:cubicBezTo>
                <a:lnTo>
                  <a:pt x="3429000" y="716622"/>
                </a:lnTo>
                <a:cubicBezTo>
                  <a:pt x="3429000" y="795780"/>
                  <a:pt x="3364830" y="859950"/>
                  <a:pt x="3285672" y="859950"/>
                </a:cubicBezTo>
                <a:lnTo>
                  <a:pt x="143328" y="859950"/>
                </a:lnTo>
                <a:cubicBezTo>
                  <a:pt x="64170" y="859950"/>
                  <a:pt x="0" y="795780"/>
                  <a:pt x="0" y="716622"/>
                </a:cubicBezTo>
                <a:lnTo>
                  <a:pt x="0" y="143328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989" tIns="121989" rIns="121989" bIns="121989" numCol="1" spcCol="1270" anchor="ctr" anchorCtr="0">
            <a:noAutofit/>
          </a:bodyPr>
          <a:lstStyle/>
          <a:p>
            <a:pPr lvl="0" algn="l" defTabSz="9334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600" kern="1200" dirty="0" smtClean="0">
                <a:latin typeface="+mj-lt"/>
              </a:rPr>
              <a:t>Placards</a:t>
            </a:r>
            <a:endParaRPr lang="en-US" sz="2600" kern="1200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08056" y="5715000"/>
            <a:ext cx="5943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i="1" dirty="0" smtClean="0">
                <a:solidFill>
                  <a:schemeClr val="tx2">
                    <a:lumMod val="90000"/>
                  </a:schemeClr>
                </a:solidFill>
              </a:rPr>
              <a:t>photo from: lafd.blogspot.com</a:t>
            </a:r>
            <a:endParaRPr lang="en-US" sz="1000" i="1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5181600" y="2514600"/>
            <a:ext cx="3810000" cy="859950"/>
          </a:xfrm>
          <a:custGeom>
            <a:avLst/>
            <a:gdLst>
              <a:gd name="connsiteX0" fmla="*/ 0 w 3810000"/>
              <a:gd name="connsiteY0" fmla="*/ 179928 h 1079544"/>
              <a:gd name="connsiteX1" fmla="*/ 179928 w 3810000"/>
              <a:gd name="connsiteY1" fmla="*/ 0 h 1079544"/>
              <a:gd name="connsiteX2" fmla="*/ 3630072 w 3810000"/>
              <a:gd name="connsiteY2" fmla="*/ 0 h 1079544"/>
              <a:gd name="connsiteX3" fmla="*/ 3810000 w 3810000"/>
              <a:gd name="connsiteY3" fmla="*/ 179928 h 1079544"/>
              <a:gd name="connsiteX4" fmla="*/ 3810000 w 3810000"/>
              <a:gd name="connsiteY4" fmla="*/ 899616 h 1079544"/>
              <a:gd name="connsiteX5" fmla="*/ 3630072 w 3810000"/>
              <a:gd name="connsiteY5" fmla="*/ 1079544 h 1079544"/>
              <a:gd name="connsiteX6" fmla="*/ 179928 w 3810000"/>
              <a:gd name="connsiteY6" fmla="*/ 1079544 h 1079544"/>
              <a:gd name="connsiteX7" fmla="*/ 0 w 3810000"/>
              <a:gd name="connsiteY7" fmla="*/ 899616 h 1079544"/>
              <a:gd name="connsiteX8" fmla="*/ 0 w 3810000"/>
              <a:gd name="connsiteY8" fmla="*/ 179928 h 1079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0000" h="1079544">
                <a:moveTo>
                  <a:pt x="0" y="179928"/>
                </a:moveTo>
                <a:cubicBezTo>
                  <a:pt x="0" y="80557"/>
                  <a:pt x="80557" y="0"/>
                  <a:pt x="179928" y="0"/>
                </a:cubicBezTo>
                <a:lnTo>
                  <a:pt x="3630072" y="0"/>
                </a:lnTo>
                <a:cubicBezTo>
                  <a:pt x="3729443" y="0"/>
                  <a:pt x="3810000" y="80557"/>
                  <a:pt x="3810000" y="179928"/>
                </a:cubicBezTo>
                <a:lnTo>
                  <a:pt x="3810000" y="899616"/>
                </a:lnTo>
                <a:cubicBezTo>
                  <a:pt x="3810000" y="998987"/>
                  <a:pt x="3729443" y="1079544"/>
                  <a:pt x="3630072" y="1079544"/>
                </a:cubicBezTo>
                <a:lnTo>
                  <a:pt x="179928" y="1079544"/>
                </a:lnTo>
                <a:cubicBezTo>
                  <a:pt x="80557" y="1079544"/>
                  <a:pt x="0" y="998987"/>
                  <a:pt x="0" y="899616"/>
                </a:cubicBezTo>
                <a:lnTo>
                  <a:pt x="0" y="179928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5089" tIns="125089" rIns="125089" bIns="125089" numCol="1" spcCol="1270" anchor="ctr" anchorCtr="0">
            <a:noAutofit/>
          </a:bodyPr>
          <a:lstStyle/>
          <a:p>
            <a:pPr lvl="0" algn="l" defTabSz="8445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600" kern="1200" dirty="0" smtClean="0">
                <a:latin typeface="+mj-lt"/>
              </a:rPr>
              <a:t>Shipping papers/ SDS</a:t>
            </a:r>
            <a:endParaRPr lang="en-US" sz="2600" kern="1200" dirty="0">
              <a:latin typeface="+mj-lt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5181600" y="3542908"/>
            <a:ext cx="3810000" cy="2362200"/>
          </a:xfrm>
          <a:custGeom>
            <a:avLst/>
            <a:gdLst>
              <a:gd name="connsiteX0" fmla="*/ 0 w 3810000"/>
              <a:gd name="connsiteY0" fmla="*/ 179928 h 1079544"/>
              <a:gd name="connsiteX1" fmla="*/ 179928 w 3810000"/>
              <a:gd name="connsiteY1" fmla="*/ 0 h 1079544"/>
              <a:gd name="connsiteX2" fmla="*/ 3630072 w 3810000"/>
              <a:gd name="connsiteY2" fmla="*/ 0 h 1079544"/>
              <a:gd name="connsiteX3" fmla="*/ 3810000 w 3810000"/>
              <a:gd name="connsiteY3" fmla="*/ 179928 h 1079544"/>
              <a:gd name="connsiteX4" fmla="*/ 3810000 w 3810000"/>
              <a:gd name="connsiteY4" fmla="*/ 899616 h 1079544"/>
              <a:gd name="connsiteX5" fmla="*/ 3630072 w 3810000"/>
              <a:gd name="connsiteY5" fmla="*/ 1079544 h 1079544"/>
              <a:gd name="connsiteX6" fmla="*/ 179928 w 3810000"/>
              <a:gd name="connsiteY6" fmla="*/ 1079544 h 1079544"/>
              <a:gd name="connsiteX7" fmla="*/ 0 w 3810000"/>
              <a:gd name="connsiteY7" fmla="*/ 899616 h 1079544"/>
              <a:gd name="connsiteX8" fmla="*/ 0 w 3810000"/>
              <a:gd name="connsiteY8" fmla="*/ 179928 h 1079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0000" h="1079544">
                <a:moveTo>
                  <a:pt x="0" y="179928"/>
                </a:moveTo>
                <a:cubicBezTo>
                  <a:pt x="0" y="80557"/>
                  <a:pt x="80557" y="0"/>
                  <a:pt x="179928" y="0"/>
                </a:cubicBezTo>
                <a:lnTo>
                  <a:pt x="3630072" y="0"/>
                </a:lnTo>
                <a:cubicBezTo>
                  <a:pt x="3729443" y="0"/>
                  <a:pt x="3810000" y="80557"/>
                  <a:pt x="3810000" y="179928"/>
                </a:cubicBezTo>
                <a:lnTo>
                  <a:pt x="3810000" y="899616"/>
                </a:lnTo>
                <a:cubicBezTo>
                  <a:pt x="3810000" y="998987"/>
                  <a:pt x="3729443" y="1079544"/>
                  <a:pt x="3630072" y="1079544"/>
                </a:cubicBezTo>
                <a:lnTo>
                  <a:pt x="179928" y="1079544"/>
                </a:lnTo>
                <a:cubicBezTo>
                  <a:pt x="80557" y="1079544"/>
                  <a:pt x="0" y="998987"/>
                  <a:pt x="0" y="899616"/>
                </a:cubicBezTo>
                <a:lnTo>
                  <a:pt x="0" y="179928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5089" tIns="125089" rIns="125089" bIns="125089" numCol="1" spcCol="1270" anchor="ctr" anchorCtr="0">
            <a:noAutofit/>
          </a:bodyPr>
          <a:lstStyle/>
          <a:p>
            <a:pPr lvl="0" algn="l" defTabSz="844550" rtl="0">
              <a:spcBef>
                <a:spcPct val="0"/>
              </a:spcBef>
              <a:spcAft>
                <a:spcPct val="35000"/>
              </a:spcAft>
            </a:pPr>
            <a:r>
              <a:rPr lang="en-US" sz="2600" kern="1200" dirty="0" smtClean="0">
                <a:latin typeface="+mj-lt"/>
              </a:rPr>
              <a:t>Unlabeled containers with other indicators/ persons exhibiting symptoms of exposure</a:t>
            </a:r>
            <a:endParaRPr lang="en-US" sz="2600" kern="1200" dirty="0">
              <a:latin typeface="+mj-lt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19600" y="3048000"/>
            <a:ext cx="4572000" cy="33960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ctangle 4"/>
          <p:cNvSpPr/>
          <p:nvPr/>
        </p:nvSpPr>
        <p:spPr bwMode="auto">
          <a:xfrm>
            <a:off x="2150080" y="152400"/>
            <a:ext cx="6993920" cy="27432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2057400" y="152400"/>
            <a:ext cx="6864350" cy="2286000"/>
          </a:xfrm>
        </p:spPr>
        <p:txBody>
          <a:bodyPr/>
          <a:lstStyle/>
          <a:p>
            <a:r>
              <a:rPr lang="en-US" b="1" dirty="0" smtClean="0"/>
              <a:t>Emergency Response Guidebook</a:t>
            </a:r>
            <a:endParaRPr lang="en-US" b="1" dirty="0"/>
          </a:p>
        </p:txBody>
      </p:sp>
      <p:sp>
        <p:nvSpPr>
          <p:cNvPr id="9" name="Freeform 8"/>
          <p:cNvSpPr/>
          <p:nvPr/>
        </p:nvSpPr>
        <p:spPr>
          <a:xfrm>
            <a:off x="185361" y="3048000"/>
            <a:ext cx="3929439" cy="815490"/>
          </a:xfrm>
          <a:custGeom>
            <a:avLst/>
            <a:gdLst>
              <a:gd name="connsiteX0" fmla="*/ 0 w 3929439"/>
              <a:gd name="connsiteY0" fmla="*/ 135918 h 815490"/>
              <a:gd name="connsiteX1" fmla="*/ 135918 w 3929439"/>
              <a:gd name="connsiteY1" fmla="*/ 0 h 815490"/>
              <a:gd name="connsiteX2" fmla="*/ 3793521 w 3929439"/>
              <a:gd name="connsiteY2" fmla="*/ 0 h 815490"/>
              <a:gd name="connsiteX3" fmla="*/ 3929439 w 3929439"/>
              <a:gd name="connsiteY3" fmla="*/ 135918 h 815490"/>
              <a:gd name="connsiteX4" fmla="*/ 3929439 w 3929439"/>
              <a:gd name="connsiteY4" fmla="*/ 679572 h 815490"/>
              <a:gd name="connsiteX5" fmla="*/ 3793521 w 3929439"/>
              <a:gd name="connsiteY5" fmla="*/ 815490 h 815490"/>
              <a:gd name="connsiteX6" fmla="*/ 135918 w 3929439"/>
              <a:gd name="connsiteY6" fmla="*/ 815490 h 815490"/>
              <a:gd name="connsiteX7" fmla="*/ 0 w 3929439"/>
              <a:gd name="connsiteY7" fmla="*/ 679572 h 815490"/>
              <a:gd name="connsiteX8" fmla="*/ 0 w 3929439"/>
              <a:gd name="connsiteY8" fmla="*/ 135918 h 815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29439" h="815490">
                <a:moveTo>
                  <a:pt x="0" y="135918"/>
                </a:moveTo>
                <a:cubicBezTo>
                  <a:pt x="0" y="60853"/>
                  <a:pt x="60853" y="0"/>
                  <a:pt x="135918" y="0"/>
                </a:cubicBezTo>
                <a:lnTo>
                  <a:pt x="3793521" y="0"/>
                </a:lnTo>
                <a:cubicBezTo>
                  <a:pt x="3868586" y="0"/>
                  <a:pt x="3929439" y="60853"/>
                  <a:pt x="3929439" y="135918"/>
                </a:cubicBezTo>
                <a:lnTo>
                  <a:pt x="3929439" y="679572"/>
                </a:lnTo>
                <a:cubicBezTo>
                  <a:pt x="3929439" y="754637"/>
                  <a:pt x="3868586" y="815490"/>
                  <a:pt x="3793521" y="815490"/>
                </a:cubicBezTo>
                <a:lnTo>
                  <a:pt x="135918" y="815490"/>
                </a:lnTo>
                <a:cubicBezTo>
                  <a:pt x="60853" y="815490"/>
                  <a:pt x="0" y="754637"/>
                  <a:pt x="0" y="679572"/>
                </a:cubicBezTo>
                <a:lnTo>
                  <a:pt x="0" y="135918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9349" tIns="169349" rIns="169349" bIns="169349" numCol="1" spcCol="1270" anchor="ctr" anchorCtr="0">
            <a:noAutofit/>
          </a:bodyPr>
          <a:lstStyle/>
          <a:p>
            <a:pPr lvl="0" algn="l" defTabSz="15113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400" b="1" kern="1200" dirty="0" smtClean="0">
                <a:solidFill>
                  <a:schemeClr val="bg1"/>
                </a:solidFill>
              </a:rPr>
              <a:t>Yellow Pages</a:t>
            </a:r>
            <a:endParaRPr lang="en-US" sz="3400" b="1" kern="1200" dirty="0">
              <a:solidFill>
                <a:schemeClr val="bg1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85361" y="3961410"/>
            <a:ext cx="3929439" cy="815490"/>
          </a:xfrm>
          <a:custGeom>
            <a:avLst/>
            <a:gdLst>
              <a:gd name="connsiteX0" fmla="*/ 0 w 3929439"/>
              <a:gd name="connsiteY0" fmla="*/ 135918 h 815490"/>
              <a:gd name="connsiteX1" fmla="*/ 135918 w 3929439"/>
              <a:gd name="connsiteY1" fmla="*/ 0 h 815490"/>
              <a:gd name="connsiteX2" fmla="*/ 3793521 w 3929439"/>
              <a:gd name="connsiteY2" fmla="*/ 0 h 815490"/>
              <a:gd name="connsiteX3" fmla="*/ 3929439 w 3929439"/>
              <a:gd name="connsiteY3" fmla="*/ 135918 h 815490"/>
              <a:gd name="connsiteX4" fmla="*/ 3929439 w 3929439"/>
              <a:gd name="connsiteY4" fmla="*/ 679572 h 815490"/>
              <a:gd name="connsiteX5" fmla="*/ 3793521 w 3929439"/>
              <a:gd name="connsiteY5" fmla="*/ 815490 h 815490"/>
              <a:gd name="connsiteX6" fmla="*/ 135918 w 3929439"/>
              <a:gd name="connsiteY6" fmla="*/ 815490 h 815490"/>
              <a:gd name="connsiteX7" fmla="*/ 0 w 3929439"/>
              <a:gd name="connsiteY7" fmla="*/ 679572 h 815490"/>
              <a:gd name="connsiteX8" fmla="*/ 0 w 3929439"/>
              <a:gd name="connsiteY8" fmla="*/ 135918 h 815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29439" h="815490">
                <a:moveTo>
                  <a:pt x="0" y="135918"/>
                </a:moveTo>
                <a:cubicBezTo>
                  <a:pt x="0" y="60853"/>
                  <a:pt x="60853" y="0"/>
                  <a:pt x="135918" y="0"/>
                </a:cubicBezTo>
                <a:lnTo>
                  <a:pt x="3793521" y="0"/>
                </a:lnTo>
                <a:cubicBezTo>
                  <a:pt x="3868586" y="0"/>
                  <a:pt x="3929439" y="60853"/>
                  <a:pt x="3929439" y="135918"/>
                </a:cubicBezTo>
                <a:lnTo>
                  <a:pt x="3929439" y="679572"/>
                </a:lnTo>
                <a:cubicBezTo>
                  <a:pt x="3929439" y="754637"/>
                  <a:pt x="3868586" y="815490"/>
                  <a:pt x="3793521" y="815490"/>
                </a:cubicBezTo>
                <a:lnTo>
                  <a:pt x="135918" y="815490"/>
                </a:lnTo>
                <a:cubicBezTo>
                  <a:pt x="60853" y="815490"/>
                  <a:pt x="0" y="754637"/>
                  <a:pt x="0" y="679572"/>
                </a:cubicBezTo>
                <a:lnTo>
                  <a:pt x="0" y="135918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9349" tIns="169349" rIns="169349" bIns="169349" numCol="1" spcCol="1270" anchor="ctr" anchorCtr="0">
            <a:noAutofit/>
          </a:bodyPr>
          <a:lstStyle/>
          <a:p>
            <a:pPr lvl="0" algn="l" defTabSz="15113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400" b="1" kern="1200" dirty="0" smtClean="0">
                <a:solidFill>
                  <a:schemeClr val="bg1"/>
                </a:solidFill>
              </a:rPr>
              <a:t>Blue Pages</a:t>
            </a:r>
            <a:endParaRPr lang="en-US" sz="3400" b="1" kern="1200" dirty="0">
              <a:solidFill>
                <a:schemeClr val="bg1"/>
              </a:solidFill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185361" y="4874820"/>
            <a:ext cx="3929439" cy="815490"/>
          </a:xfrm>
          <a:custGeom>
            <a:avLst/>
            <a:gdLst>
              <a:gd name="connsiteX0" fmla="*/ 0 w 3929439"/>
              <a:gd name="connsiteY0" fmla="*/ 135918 h 815490"/>
              <a:gd name="connsiteX1" fmla="*/ 135918 w 3929439"/>
              <a:gd name="connsiteY1" fmla="*/ 0 h 815490"/>
              <a:gd name="connsiteX2" fmla="*/ 3793521 w 3929439"/>
              <a:gd name="connsiteY2" fmla="*/ 0 h 815490"/>
              <a:gd name="connsiteX3" fmla="*/ 3929439 w 3929439"/>
              <a:gd name="connsiteY3" fmla="*/ 135918 h 815490"/>
              <a:gd name="connsiteX4" fmla="*/ 3929439 w 3929439"/>
              <a:gd name="connsiteY4" fmla="*/ 679572 h 815490"/>
              <a:gd name="connsiteX5" fmla="*/ 3793521 w 3929439"/>
              <a:gd name="connsiteY5" fmla="*/ 815490 h 815490"/>
              <a:gd name="connsiteX6" fmla="*/ 135918 w 3929439"/>
              <a:gd name="connsiteY6" fmla="*/ 815490 h 815490"/>
              <a:gd name="connsiteX7" fmla="*/ 0 w 3929439"/>
              <a:gd name="connsiteY7" fmla="*/ 679572 h 815490"/>
              <a:gd name="connsiteX8" fmla="*/ 0 w 3929439"/>
              <a:gd name="connsiteY8" fmla="*/ 135918 h 815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29439" h="815490">
                <a:moveTo>
                  <a:pt x="0" y="135918"/>
                </a:moveTo>
                <a:cubicBezTo>
                  <a:pt x="0" y="60853"/>
                  <a:pt x="60853" y="0"/>
                  <a:pt x="135918" y="0"/>
                </a:cubicBezTo>
                <a:lnTo>
                  <a:pt x="3793521" y="0"/>
                </a:lnTo>
                <a:cubicBezTo>
                  <a:pt x="3868586" y="0"/>
                  <a:pt x="3929439" y="60853"/>
                  <a:pt x="3929439" y="135918"/>
                </a:cubicBezTo>
                <a:lnTo>
                  <a:pt x="3929439" y="679572"/>
                </a:lnTo>
                <a:cubicBezTo>
                  <a:pt x="3929439" y="754637"/>
                  <a:pt x="3868586" y="815490"/>
                  <a:pt x="3793521" y="815490"/>
                </a:cubicBezTo>
                <a:lnTo>
                  <a:pt x="135918" y="815490"/>
                </a:lnTo>
                <a:cubicBezTo>
                  <a:pt x="60853" y="815490"/>
                  <a:pt x="0" y="754637"/>
                  <a:pt x="0" y="679572"/>
                </a:cubicBezTo>
                <a:lnTo>
                  <a:pt x="0" y="135918"/>
                </a:lnTo>
                <a:close/>
              </a:path>
            </a:pathLst>
          </a:custGeom>
          <a:solidFill>
            <a:srgbClr val="D7701B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9349" tIns="169349" rIns="169349" bIns="169349" numCol="1" spcCol="1270" anchor="ctr" anchorCtr="0">
            <a:noAutofit/>
          </a:bodyPr>
          <a:lstStyle/>
          <a:p>
            <a:pPr lvl="0" algn="l" defTabSz="15113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400" b="1" kern="1200" dirty="0" smtClean="0">
                <a:solidFill>
                  <a:schemeClr val="bg1"/>
                </a:solidFill>
              </a:rPr>
              <a:t>Orange Pages</a:t>
            </a:r>
            <a:endParaRPr lang="en-US" sz="3400" b="1" kern="1200" dirty="0">
              <a:solidFill>
                <a:schemeClr val="bg1"/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185361" y="5788230"/>
            <a:ext cx="3929439" cy="815490"/>
          </a:xfrm>
          <a:custGeom>
            <a:avLst/>
            <a:gdLst>
              <a:gd name="connsiteX0" fmla="*/ 0 w 3929439"/>
              <a:gd name="connsiteY0" fmla="*/ 135918 h 815490"/>
              <a:gd name="connsiteX1" fmla="*/ 135918 w 3929439"/>
              <a:gd name="connsiteY1" fmla="*/ 0 h 815490"/>
              <a:gd name="connsiteX2" fmla="*/ 3793521 w 3929439"/>
              <a:gd name="connsiteY2" fmla="*/ 0 h 815490"/>
              <a:gd name="connsiteX3" fmla="*/ 3929439 w 3929439"/>
              <a:gd name="connsiteY3" fmla="*/ 135918 h 815490"/>
              <a:gd name="connsiteX4" fmla="*/ 3929439 w 3929439"/>
              <a:gd name="connsiteY4" fmla="*/ 679572 h 815490"/>
              <a:gd name="connsiteX5" fmla="*/ 3793521 w 3929439"/>
              <a:gd name="connsiteY5" fmla="*/ 815490 h 815490"/>
              <a:gd name="connsiteX6" fmla="*/ 135918 w 3929439"/>
              <a:gd name="connsiteY6" fmla="*/ 815490 h 815490"/>
              <a:gd name="connsiteX7" fmla="*/ 0 w 3929439"/>
              <a:gd name="connsiteY7" fmla="*/ 679572 h 815490"/>
              <a:gd name="connsiteX8" fmla="*/ 0 w 3929439"/>
              <a:gd name="connsiteY8" fmla="*/ 135918 h 815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29439" h="815490">
                <a:moveTo>
                  <a:pt x="0" y="135918"/>
                </a:moveTo>
                <a:cubicBezTo>
                  <a:pt x="0" y="60853"/>
                  <a:pt x="60853" y="0"/>
                  <a:pt x="135918" y="0"/>
                </a:cubicBezTo>
                <a:lnTo>
                  <a:pt x="3793521" y="0"/>
                </a:lnTo>
                <a:cubicBezTo>
                  <a:pt x="3868586" y="0"/>
                  <a:pt x="3929439" y="60853"/>
                  <a:pt x="3929439" y="135918"/>
                </a:cubicBezTo>
                <a:lnTo>
                  <a:pt x="3929439" y="679572"/>
                </a:lnTo>
                <a:cubicBezTo>
                  <a:pt x="3929439" y="754637"/>
                  <a:pt x="3868586" y="815490"/>
                  <a:pt x="3793521" y="815490"/>
                </a:cubicBezTo>
                <a:lnTo>
                  <a:pt x="135918" y="815490"/>
                </a:lnTo>
                <a:cubicBezTo>
                  <a:pt x="60853" y="815490"/>
                  <a:pt x="0" y="754637"/>
                  <a:pt x="0" y="679572"/>
                </a:cubicBezTo>
                <a:lnTo>
                  <a:pt x="0" y="135918"/>
                </a:lnTo>
                <a:close/>
              </a:path>
            </a:pathLst>
          </a:custGeom>
          <a:solidFill>
            <a:srgbClr val="00B05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9349" tIns="169349" rIns="169349" bIns="169349" numCol="1" spcCol="1270" anchor="ctr" anchorCtr="0">
            <a:noAutofit/>
          </a:bodyPr>
          <a:lstStyle/>
          <a:p>
            <a:pPr lvl="0" algn="l" defTabSz="15113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400" b="1" kern="1200" dirty="0" smtClean="0">
                <a:solidFill>
                  <a:schemeClr val="bg1"/>
                </a:solidFill>
              </a:rPr>
              <a:t>Green Pages</a:t>
            </a:r>
            <a:endParaRPr lang="en-US" sz="3400" b="1" kern="1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85002" y="5519725"/>
            <a:ext cx="2819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dirty="0" smtClean="0"/>
              <a:t>photo from: youtube.com</a:t>
            </a:r>
            <a:endParaRPr lang="en-US" sz="1000" i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30332"/>
            <a:ext cx="2347365" cy="3211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9" grpId="0" animBg="1"/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 bwMode="auto">
          <a:xfrm>
            <a:off x="0" y="1950563"/>
            <a:ext cx="9144000" cy="16351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bg2">
                <a:lumMod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1477596" y="-151614"/>
            <a:ext cx="4969607" cy="2072571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Using the Guidebook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1" r="11194"/>
          <a:stretch/>
        </p:blipFill>
        <p:spPr>
          <a:xfrm>
            <a:off x="322868" y="-183037"/>
            <a:ext cx="1734532" cy="213360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399576">
            <a:off x="4591999" y="3000855"/>
            <a:ext cx="3910553" cy="382266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173711"/>
            <a:ext cx="3505200" cy="35318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Freeform 9"/>
          <p:cNvSpPr/>
          <p:nvPr/>
        </p:nvSpPr>
        <p:spPr>
          <a:xfrm>
            <a:off x="533400" y="1547177"/>
            <a:ext cx="2133600" cy="839474"/>
          </a:xfrm>
          <a:custGeom>
            <a:avLst/>
            <a:gdLst>
              <a:gd name="connsiteX0" fmla="*/ 0 w 2133600"/>
              <a:gd name="connsiteY0" fmla="*/ 139915 h 839474"/>
              <a:gd name="connsiteX1" fmla="*/ 139915 w 2133600"/>
              <a:gd name="connsiteY1" fmla="*/ 0 h 839474"/>
              <a:gd name="connsiteX2" fmla="*/ 1993685 w 2133600"/>
              <a:gd name="connsiteY2" fmla="*/ 0 h 839474"/>
              <a:gd name="connsiteX3" fmla="*/ 2133600 w 2133600"/>
              <a:gd name="connsiteY3" fmla="*/ 139915 h 839474"/>
              <a:gd name="connsiteX4" fmla="*/ 2133600 w 2133600"/>
              <a:gd name="connsiteY4" fmla="*/ 699559 h 839474"/>
              <a:gd name="connsiteX5" fmla="*/ 1993685 w 2133600"/>
              <a:gd name="connsiteY5" fmla="*/ 839474 h 839474"/>
              <a:gd name="connsiteX6" fmla="*/ 139915 w 2133600"/>
              <a:gd name="connsiteY6" fmla="*/ 839474 h 839474"/>
              <a:gd name="connsiteX7" fmla="*/ 0 w 2133600"/>
              <a:gd name="connsiteY7" fmla="*/ 699559 h 839474"/>
              <a:gd name="connsiteX8" fmla="*/ 0 w 2133600"/>
              <a:gd name="connsiteY8" fmla="*/ 139915 h 839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3600" h="839474">
                <a:moveTo>
                  <a:pt x="0" y="139915"/>
                </a:moveTo>
                <a:cubicBezTo>
                  <a:pt x="0" y="62642"/>
                  <a:pt x="62642" y="0"/>
                  <a:pt x="139915" y="0"/>
                </a:cubicBezTo>
                <a:lnTo>
                  <a:pt x="1993685" y="0"/>
                </a:lnTo>
                <a:cubicBezTo>
                  <a:pt x="2070958" y="0"/>
                  <a:pt x="2133600" y="62642"/>
                  <a:pt x="2133600" y="139915"/>
                </a:cubicBezTo>
                <a:lnTo>
                  <a:pt x="2133600" y="699559"/>
                </a:lnTo>
                <a:cubicBezTo>
                  <a:pt x="2133600" y="776832"/>
                  <a:pt x="2070958" y="839474"/>
                  <a:pt x="1993685" y="839474"/>
                </a:cubicBezTo>
                <a:lnTo>
                  <a:pt x="139915" y="839474"/>
                </a:lnTo>
                <a:cubicBezTo>
                  <a:pt x="62642" y="839474"/>
                  <a:pt x="0" y="776832"/>
                  <a:pt x="0" y="699559"/>
                </a:cubicBezTo>
                <a:lnTo>
                  <a:pt x="0" y="139915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4330" tIns="174330" rIns="174330" bIns="174330" numCol="1" spcCol="1270" anchor="ctr" anchorCtr="0">
            <a:noAutofit/>
          </a:bodyPr>
          <a:lstStyle/>
          <a:p>
            <a:pPr lvl="0" algn="ctr" defTabSz="1555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500" kern="1200" dirty="0" smtClean="0"/>
              <a:t>Step 1</a:t>
            </a:r>
            <a:endParaRPr lang="en-US" sz="3500" kern="1200" dirty="0"/>
          </a:p>
        </p:txBody>
      </p:sp>
      <p:sp>
        <p:nvSpPr>
          <p:cNvPr id="11" name="Freeform 10"/>
          <p:cNvSpPr/>
          <p:nvPr/>
        </p:nvSpPr>
        <p:spPr>
          <a:xfrm>
            <a:off x="1752600" y="2487452"/>
            <a:ext cx="2133600" cy="839474"/>
          </a:xfrm>
          <a:custGeom>
            <a:avLst/>
            <a:gdLst>
              <a:gd name="connsiteX0" fmla="*/ 0 w 2133600"/>
              <a:gd name="connsiteY0" fmla="*/ 139915 h 839474"/>
              <a:gd name="connsiteX1" fmla="*/ 139915 w 2133600"/>
              <a:gd name="connsiteY1" fmla="*/ 0 h 839474"/>
              <a:gd name="connsiteX2" fmla="*/ 1993685 w 2133600"/>
              <a:gd name="connsiteY2" fmla="*/ 0 h 839474"/>
              <a:gd name="connsiteX3" fmla="*/ 2133600 w 2133600"/>
              <a:gd name="connsiteY3" fmla="*/ 139915 h 839474"/>
              <a:gd name="connsiteX4" fmla="*/ 2133600 w 2133600"/>
              <a:gd name="connsiteY4" fmla="*/ 699559 h 839474"/>
              <a:gd name="connsiteX5" fmla="*/ 1993685 w 2133600"/>
              <a:gd name="connsiteY5" fmla="*/ 839474 h 839474"/>
              <a:gd name="connsiteX6" fmla="*/ 139915 w 2133600"/>
              <a:gd name="connsiteY6" fmla="*/ 839474 h 839474"/>
              <a:gd name="connsiteX7" fmla="*/ 0 w 2133600"/>
              <a:gd name="connsiteY7" fmla="*/ 699559 h 839474"/>
              <a:gd name="connsiteX8" fmla="*/ 0 w 2133600"/>
              <a:gd name="connsiteY8" fmla="*/ 139915 h 839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3600" h="839474">
                <a:moveTo>
                  <a:pt x="0" y="139915"/>
                </a:moveTo>
                <a:cubicBezTo>
                  <a:pt x="0" y="62642"/>
                  <a:pt x="62642" y="0"/>
                  <a:pt x="139915" y="0"/>
                </a:cubicBezTo>
                <a:lnTo>
                  <a:pt x="1993685" y="0"/>
                </a:lnTo>
                <a:cubicBezTo>
                  <a:pt x="2070958" y="0"/>
                  <a:pt x="2133600" y="62642"/>
                  <a:pt x="2133600" y="139915"/>
                </a:cubicBezTo>
                <a:lnTo>
                  <a:pt x="2133600" y="699559"/>
                </a:lnTo>
                <a:cubicBezTo>
                  <a:pt x="2133600" y="776832"/>
                  <a:pt x="2070958" y="839474"/>
                  <a:pt x="1993685" y="839474"/>
                </a:cubicBezTo>
                <a:lnTo>
                  <a:pt x="139915" y="839474"/>
                </a:lnTo>
                <a:cubicBezTo>
                  <a:pt x="62642" y="839474"/>
                  <a:pt x="0" y="776832"/>
                  <a:pt x="0" y="699559"/>
                </a:cubicBezTo>
                <a:lnTo>
                  <a:pt x="0" y="139915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4330" tIns="174330" rIns="174330" bIns="174330" numCol="1" spcCol="1270" anchor="ctr" anchorCtr="0">
            <a:noAutofit/>
          </a:bodyPr>
          <a:lstStyle/>
          <a:p>
            <a:pPr lvl="0" algn="ctr" defTabSz="1555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500" kern="1200" dirty="0" smtClean="0"/>
              <a:t>Step 2</a:t>
            </a:r>
            <a:endParaRPr lang="en-US" sz="3500" kern="1200" dirty="0"/>
          </a:p>
        </p:txBody>
      </p:sp>
      <p:sp>
        <p:nvSpPr>
          <p:cNvPr id="12" name="Freeform 11"/>
          <p:cNvSpPr/>
          <p:nvPr/>
        </p:nvSpPr>
        <p:spPr>
          <a:xfrm>
            <a:off x="3200400" y="3427726"/>
            <a:ext cx="2133600" cy="839474"/>
          </a:xfrm>
          <a:custGeom>
            <a:avLst/>
            <a:gdLst>
              <a:gd name="connsiteX0" fmla="*/ 0 w 2133600"/>
              <a:gd name="connsiteY0" fmla="*/ 139915 h 839474"/>
              <a:gd name="connsiteX1" fmla="*/ 139915 w 2133600"/>
              <a:gd name="connsiteY1" fmla="*/ 0 h 839474"/>
              <a:gd name="connsiteX2" fmla="*/ 1993685 w 2133600"/>
              <a:gd name="connsiteY2" fmla="*/ 0 h 839474"/>
              <a:gd name="connsiteX3" fmla="*/ 2133600 w 2133600"/>
              <a:gd name="connsiteY3" fmla="*/ 139915 h 839474"/>
              <a:gd name="connsiteX4" fmla="*/ 2133600 w 2133600"/>
              <a:gd name="connsiteY4" fmla="*/ 699559 h 839474"/>
              <a:gd name="connsiteX5" fmla="*/ 1993685 w 2133600"/>
              <a:gd name="connsiteY5" fmla="*/ 839474 h 839474"/>
              <a:gd name="connsiteX6" fmla="*/ 139915 w 2133600"/>
              <a:gd name="connsiteY6" fmla="*/ 839474 h 839474"/>
              <a:gd name="connsiteX7" fmla="*/ 0 w 2133600"/>
              <a:gd name="connsiteY7" fmla="*/ 699559 h 839474"/>
              <a:gd name="connsiteX8" fmla="*/ 0 w 2133600"/>
              <a:gd name="connsiteY8" fmla="*/ 139915 h 839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3600" h="839474">
                <a:moveTo>
                  <a:pt x="0" y="139915"/>
                </a:moveTo>
                <a:cubicBezTo>
                  <a:pt x="0" y="62642"/>
                  <a:pt x="62642" y="0"/>
                  <a:pt x="139915" y="0"/>
                </a:cubicBezTo>
                <a:lnTo>
                  <a:pt x="1993685" y="0"/>
                </a:lnTo>
                <a:cubicBezTo>
                  <a:pt x="2070958" y="0"/>
                  <a:pt x="2133600" y="62642"/>
                  <a:pt x="2133600" y="139915"/>
                </a:cubicBezTo>
                <a:lnTo>
                  <a:pt x="2133600" y="699559"/>
                </a:lnTo>
                <a:cubicBezTo>
                  <a:pt x="2133600" y="776832"/>
                  <a:pt x="2070958" y="839474"/>
                  <a:pt x="1993685" y="839474"/>
                </a:cubicBezTo>
                <a:lnTo>
                  <a:pt x="139915" y="839474"/>
                </a:lnTo>
                <a:cubicBezTo>
                  <a:pt x="62642" y="839474"/>
                  <a:pt x="0" y="776832"/>
                  <a:pt x="0" y="699559"/>
                </a:cubicBezTo>
                <a:lnTo>
                  <a:pt x="0" y="139915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4330" tIns="174330" rIns="174330" bIns="174330" numCol="1" spcCol="1270" anchor="ctr" anchorCtr="0">
            <a:noAutofit/>
          </a:bodyPr>
          <a:lstStyle/>
          <a:p>
            <a:pPr lvl="0" algn="ctr" defTabSz="1555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500" kern="1200" dirty="0" smtClean="0"/>
              <a:t>Step 3</a:t>
            </a:r>
            <a:endParaRPr lang="en-US" sz="3500" kern="1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15000" y="185782"/>
            <a:ext cx="3326310" cy="33462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0" y="5715000"/>
            <a:ext cx="9144000" cy="15240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" y="152400"/>
            <a:ext cx="8839200" cy="1143000"/>
          </a:xfrm>
          <a:solidFill>
            <a:schemeClr val="tx2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/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  <a:effectLst/>
              </a:rPr>
              <a:t>WISER</a:t>
            </a:r>
            <a:endParaRPr lang="en-US" b="1" dirty="0">
              <a:solidFill>
                <a:schemeClr val="bg1">
                  <a:lumMod val="50000"/>
                </a:schemeClr>
              </a:solidFill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112" y="1828800"/>
            <a:ext cx="8105775" cy="452660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1752600" y="6096000"/>
            <a:ext cx="1219200" cy="22860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89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6057"/>
          <a:stretch/>
        </p:blipFill>
        <p:spPr>
          <a:xfrm>
            <a:off x="3429000" y="104975"/>
            <a:ext cx="5710888" cy="35450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7454" b="6930"/>
          <a:stretch/>
        </p:blipFill>
        <p:spPr>
          <a:xfrm>
            <a:off x="36186" y="3724093"/>
            <a:ext cx="4398653" cy="3114857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t="5930" r="12256" b="7472"/>
          <a:stretch/>
        </p:blipFill>
        <p:spPr>
          <a:xfrm>
            <a:off x="4410376" y="3590335"/>
            <a:ext cx="4705049" cy="320040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7692088" y="6263591"/>
            <a:ext cx="1447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/>
              <a:t>youtube.com</a:t>
            </a:r>
            <a:endParaRPr lang="en-US" sz="1000" dirty="0"/>
          </a:p>
        </p:txBody>
      </p:sp>
      <p:sp>
        <p:nvSpPr>
          <p:cNvPr id="8" name="TextBox 7"/>
          <p:cNvSpPr txBox="1"/>
          <p:nvPr/>
        </p:nvSpPr>
        <p:spPr>
          <a:xfrm>
            <a:off x="2987039" y="6592729"/>
            <a:ext cx="1447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ktnv.com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36" y="937841"/>
            <a:ext cx="4522465" cy="2772490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195788" y="3467224"/>
            <a:ext cx="1447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/>
              <a:t>youtube.com</a:t>
            </a:r>
            <a:endParaRPr lang="en-US" sz="1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1166228">
            <a:off x="232044" y="311869"/>
            <a:ext cx="3364239" cy="1205555"/>
          </a:xfrm>
          <a:solidFill>
            <a:srgbClr val="00206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r>
              <a:rPr lang="en-US" b="1" dirty="0">
                <a:effectLst/>
              </a:rPr>
              <a:t>Natural Gas </a:t>
            </a:r>
            <a:r>
              <a:rPr lang="en-US" b="1" dirty="0" smtClean="0">
                <a:effectLst/>
              </a:rPr>
              <a:t>Leaks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79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7593"/>
            <a:ext cx="5476874" cy="5564188"/>
          </a:xfrm>
        </p:spPr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en-US" sz="2700" dirty="0" smtClean="0">
                <a:effectLst/>
              </a:rPr>
              <a:t>Check </a:t>
            </a:r>
            <a:r>
              <a:rPr lang="en-US" sz="2700" dirty="0">
                <a:effectLst/>
              </a:rPr>
              <a:t>wind direction and stay upwind.</a:t>
            </a:r>
          </a:p>
          <a:p>
            <a:pPr marL="457200" indent="-457200">
              <a:buFont typeface="+mj-lt"/>
              <a:buAutoNum type="alphaLcParenR"/>
            </a:pPr>
            <a:r>
              <a:rPr lang="en-US" sz="2700" dirty="0" smtClean="0">
                <a:effectLst/>
              </a:rPr>
              <a:t>Deny </a:t>
            </a:r>
            <a:r>
              <a:rPr lang="en-US" sz="2700" dirty="0">
                <a:effectLst/>
              </a:rPr>
              <a:t>access to the area and evacuate all people in the affected area based on fire department recommendations or refer to Guide 115 in the Emergency Response Guidebook</a:t>
            </a:r>
            <a:r>
              <a:rPr lang="en-US" sz="2700" dirty="0" smtClean="0">
                <a:effectLst/>
              </a:rPr>
              <a:t>.</a:t>
            </a:r>
            <a:endParaRPr lang="en-US" sz="2700" dirty="0">
              <a:effectLst/>
            </a:endParaRPr>
          </a:p>
          <a:p>
            <a:pPr marL="457200" indent="-457200">
              <a:buFont typeface="+mj-lt"/>
              <a:buAutoNum type="alphaLcParenR"/>
            </a:pPr>
            <a:r>
              <a:rPr lang="en-US" sz="2700" dirty="0" smtClean="0">
                <a:effectLst/>
              </a:rPr>
              <a:t>Detour traffic.</a:t>
            </a:r>
            <a:endParaRPr lang="en-US" sz="2700" dirty="0">
              <a:effectLst/>
            </a:endParaRPr>
          </a:p>
          <a:p>
            <a:pPr marL="457200" indent="-457200">
              <a:buFont typeface="+mj-lt"/>
              <a:buAutoNum type="alphaLcParenR"/>
            </a:pPr>
            <a:r>
              <a:rPr lang="en-US" sz="2700" dirty="0" smtClean="0">
                <a:effectLst/>
              </a:rPr>
              <a:t>Locate </a:t>
            </a:r>
            <a:r>
              <a:rPr lang="en-US" sz="2700" dirty="0">
                <a:effectLst/>
              </a:rPr>
              <a:t>potential witnesses that may give insight if illegal activity was the cause</a:t>
            </a:r>
            <a:r>
              <a:rPr lang="en-US" sz="2700" dirty="0" smtClean="0">
                <a:effectLst/>
              </a:rPr>
              <a:t>.</a:t>
            </a:r>
            <a:endParaRPr lang="en-US" sz="2700" dirty="0"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124" r="7997" b="5814"/>
          <a:stretch/>
        </p:blipFill>
        <p:spPr>
          <a:xfrm>
            <a:off x="5433484" y="155575"/>
            <a:ext cx="3710516" cy="6629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5575"/>
            <a:ext cx="7851775" cy="758825"/>
          </a:xfr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effectLst/>
              </a:rPr>
              <a:t>Law </a:t>
            </a:r>
            <a:r>
              <a:rPr lang="en-US" sz="4000" b="1" dirty="0" smtClean="0">
                <a:solidFill>
                  <a:schemeClr val="bg1">
                    <a:lumMod val="50000"/>
                  </a:schemeClr>
                </a:solidFill>
                <a:effectLst/>
              </a:rPr>
              <a:t>Enforcement Response</a:t>
            </a:r>
            <a:endParaRPr lang="en-US" sz="40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23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0" y="0"/>
            <a:ext cx="9144000" cy="2209800"/>
          </a:xfrm>
          <a:prstGeom prst="rect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00400" y="228600"/>
            <a:ext cx="5565775" cy="160020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Training Objectives</a:t>
            </a:r>
          </a:p>
        </p:txBody>
      </p:sp>
      <p:sp>
        <p:nvSpPr>
          <p:cNvPr id="409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2286000"/>
            <a:ext cx="8540750" cy="3660775"/>
          </a:xfrm>
        </p:spPr>
        <p:txBody>
          <a:bodyPr/>
          <a:lstStyle/>
          <a:p>
            <a:pPr>
              <a:buClr>
                <a:srgbClr val="FC210A"/>
              </a:buClr>
              <a:buSzPct val="115000"/>
              <a:buFont typeface="Wingdings" pitchFamily="2" charset="2"/>
              <a:buChar char="§"/>
            </a:pPr>
            <a:r>
              <a:rPr lang="en-US" sz="2800" dirty="0"/>
              <a:t>D</a:t>
            </a:r>
            <a:r>
              <a:rPr lang="en-US" sz="2800" dirty="0" smtClean="0"/>
              <a:t>efine “hazardous materials” and the risks associated with them during a hazardous materials incident.</a:t>
            </a:r>
          </a:p>
          <a:p>
            <a:pPr>
              <a:buClr>
                <a:srgbClr val="FC210A"/>
              </a:buClr>
              <a:buSzPct val="115000"/>
              <a:buFont typeface="Wingdings" pitchFamily="2" charset="2"/>
              <a:buChar char="§"/>
            </a:pPr>
            <a:endParaRPr lang="en-US" sz="2800" dirty="0"/>
          </a:p>
          <a:p>
            <a:pPr>
              <a:buClr>
                <a:srgbClr val="FC210A"/>
              </a:buClr>
              <a:buSzPct val="115000"/>
              <a:buFont typeface="Wingdings" pitchFamily="2" charset="2"/>
              <a:buChar char="§"/>
            </a:pPr>
            <a:r>
              <a:rPr lang="en-US" sz="2800" dirty="0" smtClean="0"/>
              <a:t>Describe the duties of an awareness-level first responder at the scene of a hazardous materials incident.</a:t>
            </a:r>
          </a:p>
          <a:p>
            <a:pPr marL="0" indent="0">
              <a:buClr>
                <a:srgbClr val="FC210A"/>
              </a:buClr>
              <a:buSzPct val="115000"/>
              <a:buNone/>
            </a:pPr>
            <a:endParaRPr lang="en-US" sz="2800" dirty="0" smtClean="0"/>
          </a:p>
          <a:p>
            <a:pPr>
              <a:buClr>
                <a:srgbClr val="FC210A"/>
              </a:buClr>
              <a:buSzPct val="115000"/>
              <a:buFont typeface="Wingdings" pitchFamily="2" charset="2"/>
              <a:buChar char="§"/>
            </a:pPr>
            <a:endParaRPr lang="en-US" sz="2800" dirty="0" smtClean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 smtClean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 smtClean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 smtClean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/>
          </a:p>
        </p:txBody>
      </p:sp>
      <p:pic>
        <p:nvPicPr>
          <p:cNvPr id="4" name="Picture 5" descr="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-169695"/>
            <a:ext cx="2819399" cy="2320683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06229594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0" y="0"/>
            <a:ext cx="9144000" cy="2209800"/>
          </a:xfrm>
          <a:prstGeom prst="rect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00400" y="228600"/>
            <a:ext cx="5565775" cy="160020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Training Objectives</a:t>
            </a:r>
          </a:p>
        </p:txBody>
      </p:sp>
      <p:sp>
        <p:nvSpPr>
          <p:cNvPr id="409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2286000"/>
            <a:ext cx="8540750" cy="3660775"/>
          </a:xfrm>
        </p:spPr>
        <p:txBody>
          <a:bodyPr/>
          <a:lstStyle/>
          <a:p>
            <a:pPr>
              <a:buClr>
                <a:srgbClr val="FC210A"/>
              </a:buClr>
              <a:buSzPct val="115000"/>
              <a:buFont typeface="Wingdings" pitchFamily="2" charset="2"/>
              <a:buChar char="§"/>
            </a:pPr>
            <a:r>
              <a:rPr lang="en-US" sz="2800" dirty="0" smtClean="0"/>
              <a:t>List methods used to recognize the presence of a hazardous material, to include the identification of the possible material or substance based on readily available clues.</a:t>
            </a:r>
          </a:p>
          <a:p>
            <a:pPr>
              <a:buClr>
                <a:srgbClr val="FC210A"/>
              </a:buClr>
              <a:buSzPct val="115000"/>
              <a:buFont typeface="Wingdings" pitchFamily="2" charset="2"/>
              <a:buChar char="§"/>
            </a:pPr>
            <a:endParaRPr lang="en-US" sz="2800" dirty="0"/>
          </a:p>
          <a:p>
            <a:pPr>
              <a:buClr>
                <a:srgbClr val="FC210A"/>
              </a:buClr>
              <a:buSzPct val="115000"/>
              <a:buFont typeface="Wingdings" pitchFamily="2" charset="2"/>
              <a:buChar char="§"/>
            </a:pPr>
            <a:r>
              <a:rPr lang="en-US" sz="2800" dirty="0"/>
              <a:t>Demonstrate the ability to use the DOT </a:t>
            </a:r>
            <a:r>
              <a:rPr lang="en-US" sz="2800" i="1" dirty="0"/>
              <a:t>Emergency Response Guidebook</a:t>
            </a:r>
            <a:r>
              <a:rPr lang="en-US" sz="2800" dirty="0"/>
              <a:t> in identifying a hazardous material and appropriate first responder actions, to include notifying additional resources.</a:t>
            </a:r>
          </a:p>
          <a:p>
            <a:pPr>
              <a:buClr>
                <a:srgbClr val="FC210A"/>
              </a:buClr>
              <a:buSzPct val="115000"/>
              <a:buFont typeface="Wingdings" pitchFamily="2" charset="2"/>
              <a:buChar char="§"/>
            </a:pPr>
            <a:endParaRPr lang="en-US" sz="2800" dirty="0" smtClean="0"/>
          </a:p>
          <a:p>
            <a:pPr>
              <a:buClr>
                <a:srgbClr val="FC210A"/>
              </a:buClr>
              <a:buSzPct val="115000"/>
              <a:buFont typeface="Wingdings" pitchFamily="2" charset="2"/>
              <a:buChar char="§"/>
            </a:pPr>
            <a:endParaRPr lang="en-US" sz="2800" dirty="0"/>
          </a:p>
          <a:p>
            <a:pPr>
              <a:buClr>
                <a:srgbClr val="FC210A"/>
              </a:buClr>
              <a:buSzPct val="115000"/>
              <a:buFont typeface="Wingdings" pitchFamily="2" charset="2"/>
              <a:buChar char="§"/>
            </a:pPr>
            <a:endParaRPr lang="en-US" sz="2800" dirty="0" smtClean="0"/>
          </a:p>
          <a:p>
            <a:pPr>
              <a:buClr>
                <a:srgbClr val="FC210A"/>
              </a:buClr>
              <a:buSzPct val="115000"/>
              <a:buFont typeface="Wingdings" pitchFamily="2" charset="2"/>
              <a:buChar char="§"/>
            </a:pPr>
            <a:endParaRPr lang="en-US" sz="2800" dirty="0" smtClean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 smtClean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 smtClean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 smtClean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/>
          </a:p>
        </p:txBody>
      </p:sp>
      <p:pic>
        <p:nvPicPr>
          <p:cNvPr id="4" name="Picture 5" descr="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-169695"/>
            <a:ext cx="2819399" cy="2320683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47683578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 bwMode="auto">
          <a:xfrm>
            <a:off x="-13629" y="0"/>
            <a:ext cx="3009987" cy="6858000"/>
          </a:xfrm>
          <a:prstGeom prst="rect">
            <a:avLst/>
          </a:prstGeom>
          <a:solidFill>
            <a:srgbClr val="B8EFF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270956" y="-76200"/>
            <a:ext cx="9067800" cy="1066800"/>
          </a:xfrm>
          <a:prstGeom prst="rect">
            <a:avLst/>
          </a:prstGeom>
          <a:solidFill>
            <a:srgbClr val="B8EFF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8207" name="Rectangle 15"/>
          <p:cNvSpPr>
            <a:spLocks noChangeArrowheads="1"/>
          </p:cNvSpPr>
          <p:nvPr/>
        </p:nvSpPr>
        <p:spPr bwMode="auto">
          <a:xfrm>
            <a:off x="457200" y="457200"/>
            <a:ext cx="7772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/>
          <a:lstStyle/>
          <a:p>
            <a:pPr algn="ctr" eaLnBrk="1" hangingPunct="1"/>
            <a:r>
              <a:rPr lang="en-US" sz="3500" b="1" dirty="0" smtClean="0">
                <a:solidFill>
                  <a:schemeClr val="bg2">
                    <a:lumMod val="50000"/>
                  </a:schemeClr>
                </a:solidFill>
              </a:rPr>
              <a:t>Hazardous </a:t>
            </a:r>
            <a:r>
              <a:rPr lang="en-US" sz="3500" b="1" dirty="0">
                <a:solidFill>
                  <a:schemeClr val="bg2">
                    <a:lumMod val="50000"/>
                  </a:schemeClr>
                </a:solidFill>
              </a:rPr>
              <a:t>Locations</a:t>
            </a:r>
            <a:r>
              <a:rPr 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</a:p>
        </p:txBody>
      </p:sp>
      <p:pic>
        <p:nvPicPr>
          <p:cNvPr id="19" name="Picture 18" descr="hous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066800"/>
            <a:ext cx="2857500" cy="1905000"/>
          </a:xfrm>
          <a:prstGeom prst="rect">
            <a:avLst/>
          </a:prstGeom>
        </p:spPr>
      </p:pic>
      <p:pic>
        <p:nvPicPr>
          <p:cNvPr id="21" name="Picture 20" descr="tractor tank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048000"/>
            <a:ext cx="2857500" cy="1914525"/>
          </a:xfrm>
          <a:prstGeom prst="rect">
            <a:avLst/>
          </a:prstGeom>
        </p:spPr>
      </p:pic>
      <p:pic>
        <p:nvPicPr>
          <p:cNvPr id="22" name="Picture 21" descr="kitchen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762" y="4374629"/>
            <a:ext cx="2857500" cy="188595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3" name="Picture 22" descr="water park2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095875"/>
            <a:ext cx="2857500" cy="1609725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996358" y="1235165"/>
            <a:ext cx="3565570" cy="2687237"/>
            <a:chOff x="3048000" y="815975"/>
            <a:chExt cx="3522133" cy="2428875"/>
          </a:xfrm>
        </p:grpSpPr>
        <p:pic>
          <p:nvPicPr>
            <p:cNvPr id="8198" name="Picture 6" descr="BXP35772s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5733" y="815975"/>
              <a:ext cx="3437467" cy="2418755"/>
            </a:xfrm>
            <a:prstGeom prst="rect">
              <a:avLst/>
            </a:prstGeom>
            <a:noFill/>
          </p:spPr>
        </p:pic>
        <p:sp>
          <p:nvSpPr>
            <p:cNvPr id="8210" name="Rectangle 18"/>
            <p:cNvSpPr>
              <a:spLocks noChangeArrowheads="1"/>
            </p:cNvSpPr>
            <p:nvPr/>
          </p:nvSpPr>
          <p:spPr bwMode="auto">
            <a:xfrm>
              <a:off x="3115733" y="815975"/>
              <a:ext cx="3454400" cy="242887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3048000" y="869950"/>
              <a:ext cx="2438400" cy="861774"/>
              <a:chOff x="3048000" y="869950"/>
              <a:chExt cx="2438400" cy="861774"/>
            </a:xfrm>
          </p:grpSpPr>
          <p:sp>
            <p:nvSpPr>
              <p:cNvPr id="3" name="Rounded Rectangle 2"/>
              <p:cNvSpPr/>
              <p:nvPr/>
            </p:nvSpPr>
            <p:spPr bwMode="auto">
              <a:xfrm>
                <a:off x="3238500" y="959650"/>
                <a:ext cx="2209800" cy="716750"/>
              </a:xfrm>
              <a:prstGeom prst="roundRect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  <p:sp>
            <p:nvSpPr>
              <p:cNvPr id="8209" name="Text Box 17"/>
              <p:cNvSpPr txBox="1">
                <a:spLocks noChangeArrowheads="1"/>
              </p:cNvSpPr>
              <p:nvPr/>
            </p:nvSpPr>
            <p:spPr bwMode="auto">
              <a:xfrm>
                <a:off x="3048000" y="869950"/>
                <a:ext cx="2438400" cy="8617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eaLnBrk="1" hangingPunct="1"/>
                <a:r>
                  <a:rPr lang="en-US" sz="2500" b="1" i="1" dirty="0">
                    <a:solidFill>
                      <a:srgbClr val="FC210A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ea typeface="Tahoma" pitchFamily="34" charset="0"/>
                    <a:cs typeface="Tahoma" pitchFamily="34" charset="0"/>
                  </a:rPr>
                  <a:t>warehouse districts</a:t>
                </a:r>
              </a:p>
            </p:txBody>
          </p:sp>
        </p:grpSp>
      </p:grpSp>
      <p:grpSp>
        <p:nvGrpSpPr>
          <p:cNvPr id="10" name="Group 9"/>
          <p:cNvGrpSpPr/>
          <p:nvPr/>
        </p:nvGrpSpPr>
        <p:grpSpPr>
          <a:xfrm>
            <a:off x="3249143" y="3696076"/>
            <a:ext cx="3111425" cy="3009524"/>
            <a:chOff x="3131898" y="3781092"/>
            <a:chExt cx="2964102" cy="2857124"/>
          </a:xfrm>
        </p:grpSpPr>
        <p:pic>
          <p:nvPicPr>
            <p:cNvPr id="8205" name="Picture 13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136"/>
            <a:stretch/>
          </p:blipFill>
          <p:spPr bwMode="auto">
            <a:xfrm>
              <a:off x="3131898" y="3781092"/>
              <a:ext cx="2622358" cy="285712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grpSp>
          <p:nvGrpSpPr>
            <p:cNvPr id="9" name="Group 8"/>
            <p:cNvGrpSpPr/>
            <p:nvPr/>
          </p:nvGrpSpPr>
          <p:grpSpPr>
            <a:xfrm>
              <a:off x="3200400" y="5827692"/>
              <a:ext cx="2895600" cy="496908"/>
              <a:chOff x="3048000" y="5771346"/>
              <a:chExt cx="2895600" cy="496908"/>
            </a:xfrm>
          </p:grpSpPr>
          <p:sp>
            <p:nvSpPr>
              <p:cNvPr id="8" name="Rounded Rectangle 7"/>
              <p:cNvSpPr/>
              <p:nvPr/>
            </p:nvSpPr>
            <p:spPr bwMode="auto">
              <a:xfrm>
                <a:off x="3124200" y="5791200"/>
                <a:ext cx="2735503" cy="477054"/>
              </a:xfrm>
              <a:prstGeom prst="roundRect">
                <a:avLst/>
              </a:prstGeom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  <p:sp>
            <p:nvSpPr>
              <p:cNvPr id="8212" name="Text Box 20"/>
              <p:cNvSpPr txBox="1">
                <a:spLocks noChangeArrowheads="1"/>
              </p:cNvSpPr>
              <p:nvPr/>
            </p:nvSpPr>
            <p:spPr bwMode="auto">
              <a:xfrm>
                <a:off x="3048000" y="5771346"/>
                <a:ext cx="2895600" cy="4770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eaLnBrk="1" hangingPunct="1"/>
                <a:r>
                  <a:rPr lang="en-US" sz="2500" b="1" i="1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+mn-lt"/>
                  </a:rPr>
                  <a:t>clandestine labs</a:t>
                </a:r>
              </a:p>
            </p:txBody>
          </p:sp>
        </p:grp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208" y="1129337"/>
            <a:ext cx="2463512" cy="3061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oup 25"/>
          <p:cNvGrpSpPr/>
          <p:nvPr/>
        </p:nvGrpSpPr>
        <p:grpSpPr>
          <a:xfrm>
            <a:off x="6631208" y="2938097"/>
            <a:ext cx="2312851" cy="773795"/>
            <a:chOff x="6858000" y="0"/>
            <a:chExt cx="2133600" cy="677396"/>
          </a:xfrm>
        </p:grpSpPr>
        <p:sp>
          <p:nvSpPr>
            <p:cNvPr id="27" name="Rounded Rectangle 26"/>
            <p:cNvSpPr/>
            <p:nvPr/>
          </p:nvSpPr>
          <p:spPr bwMode="auto">
            <a:xfrm>
              <a:off x="6886664" y="182096"/>
              <a:ext cx="2057400" cy="495300"/>
            </a:xfrm>
            <a:prstGeom prst="roundRect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8" name="Rectangle 14"/>
            <p:cNvSpPr>
              <a:spLocks noChangeArrowheads="1"/>
            </p:cNvSpPr>
            <p:nvPr/>
          </p:nvSpPr>
          <p:spPr bwMode="auto">
            <a:xfrm>
              <a:off x="6858000" y="0"/>
              <a:ext cx="2133600" cy="593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b" anchorCtr="1"/>
            <a:lstStyle/>
            <a:p>
              <a:pPr algn="ctr" eaLnBrk="1" hangingPunct="1"/>
              <a:r>
                <a:rPr lang="en-US" sz="2500" b="1" i="1" dirty="0">
                  <a:solidFill>
                    <a:srgbClr val="0033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rPr>
                <a:t>interstates</a:t>
              </a:r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06" y="4343400"/>
            <a:ext cx="223678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895900" y="4394591"/>
            <a:ext cx="110959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1" hangingPunct="1"/>
            <a:r>
              <a:rPr lang="en-US" sz="25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  <a:t>farms</a:t>
            </a:r>
            <a:endParaRPr lang="en-US" sz="2500" b="1" i="1" dirty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0" y="0"/>
            <a:ext cx="9144000" cy="2209800"/>
          </a:xfrm>
          <a:prstGeom prst="rect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00400" y="228600"/>
            <a:ext cx="5565775" cy="160020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Training Objectives</a:t>
            </a:r>
          </a:p>
        </p:txBody>
      </p:sp>
      <p:sp>
        <p:nvSpPr>
          <p:cNvPr id="409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2286000"/>
            <a:ext cx="8540750" cy="3660775"/>
          </a:xfrm>
        </p:spPr>
        <p:txBody>
          <a:bodyPr/>
          <a:lstStyle/>
          <a:p>
            <a:pPr>
              <a:buClr>
                <a:srgbClr val="FC210A"/>
              </a:buClr>
              <a:buSzPct val="115000"/>
              <a:buFont typeface="Wingdings" pitchFamily="2" charset="2"/>
              <a:buChar char="§"/>
            </a:pPr>
            <a:r>
              <a:rPr lang="en-US" sz="2800" dirty="0"/>
              <a:t>Explain what WISER is and how to use it as a resource when at the scene of a suspected hazardous materials incident.</a:t>
            </a:r>
          </a:p>
          <a:p>
            <a:pPr>
              <a:buClr>
                <a:srgbClr val="FC210A"/>
              </a:buClr>
              <a:buSzPct val="115000"/>
              <a:buFont typeface="Wingdings" pitchFamily="2" charset="2"/>
              <a:buChar char="§"/>
            </a:pPr>
            <a:endParaRPr lang="en-US" sz="2800" dirty="0"/>
          </a:p>
          <a:p>
            <a:pPr>
              <a:buClr>
                <a:srgbClr val="FC210A"/>
              </a:buClr>
              <a:buSzPct val="115000"/>
              <a:buFont typeface="Wingdings" pitchFamily="2" charset="2"/>
              <a:buChar char="§"/>
            </a:pPr>
            <a:r>
              <a:rPr lang="en-US" sz="2800" dirty="0"/>
              <a:t>Identify the occurrence of a natural gas leak and what protective measures to take to assure life safety until the leak can be mitigated.</a:t>
            </a:r>
          </a:p>
          <a:p>
            <a:pPr marL="0" indent="0">
              <a:buClr>
                <a:srgbClr val="FC210A"/>
              </a:buClr>
              <a:buSzPct val="115000"/>
              <a:buNone/>
            </a:pPr>
            <a:endParaRPr lang="en-US" sz="2800" dirty="0" smtClean="0"/>
          </a:p>
          <a:p>
            <a:pPr>
              <a:buClr>
                <a:srgbClr val="FC210A"/>
              </a:buClr>
              <a:buSzPct val="115000"/>
              <a:buFont typeface="Wingdings" pitchFamily="2" charset="2"/>
              <a:buChar char="§"/>
            </a:pPr>
            <a:endParaRPr lang="en-US" sz="2800" dirty="0" smtClean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 smtClean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 smtClean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 smtClean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/>
          </a:p>
        </p:txBody>
      </p:sp>
      <p:pic>
        <p:nvPicPr>
          <p:cNvPr id="4" name="Picture 5" descr="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-169695"/>
            <a:ext cx="2819399" cy="2320683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37114502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228600"/>
            <a:ext cx="8810625" cy="64008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0488" name="WordArt 8"/>
          <p:cNvSpPr>
            <a:spLocks noChangeArrowheads="1" noChangeShapeType="1" noTextEdit="1"/>
          </p:cNvSpPr>
          <p:nvPr/>
        </p:nvSpPr>
        <p:spPr bwMode="auto">
          <a:xfrm>
            <a:off x="2514600" y="3200400"/>
            <a:ext cx="3943350" cy="25146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Questions</a:t>
            </a:r>
            <a:endParaRPr lang="en-US" sz="36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0" y="0"/>
            <a:ext cx="9144000" cy="2209800"/>
          </a:xfrm>
          <a:prstGeom prst="rect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00400" y="228600"/>
            <a:ext cx="5565775" cy="160020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Training Objectives</a:t>
            </a:r>
          </a:p>
        </p:txBody>
      </p:sp>
      <p:sp>
        <p:nvSpPr>
          <p:cNvPr id="409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2286000"/>
            <a:ext cx="8540750" cy="3660775"/>
          </a:xfrm>
        </p:spPr>
        <p:txBody>
          <a:bodyPr/>
          <a:lstStyle/>
          <a:p>
            <a:pPr>
              <a:buClr>
                <a:srgbClr val="FC210A"/>
              </a:buClr>
              <a:buSzPct val="115000"/>
              <a:buFont typeface="Wingdings" pitchFamily="2" charset="2"/>
              <a:buChar char="§"/>
            </a:pPr>
            <a:r>
              <a:rPr lang="en-US" sz="2800" dirty="0"/>
              <a:t>D</a:t>
            </a:r>
            <a:r>
              <a:rPr lang="en-US" sz="2800" dirty="0" smtClean="0"/>
              <a:t>efine “hazardous materials” and the risks associated with them during a hazardous materials incident.</a:t>
            </a:r>
          </a:p>
          <a:p>
            <a:pPr>
              <a:buClr>
                <a:srgbClr val="FC210A"/>
              </a:buClr>
              <a:buSzPct val="115000"/>
              <a:buFont typeface="Wingdings" pitchFamily="2" charset="2"/>
              <a:buChar char="§"/>
            </a:pPr>
            <a:endParaRPr lang="en-US" sz="2800" dirty="0"/>
          </a:p>
          <a:p>
            <a:pPr>
              <a:buClr>
                <a:srgbClr val="FC210A"/>
              </a:buClr>
              <a:buSzPct val="115000"/>
              <a:buFont typeface="Wingdings" pitchFamily="2" charset="2"/>
              <a:buChar char="§"/>
            </a:pPr>
            <a:r>
              <a:rPr lang="en-US" sz="2800" dirty="0" smtClean="0"/>
              <a:t>Describe the duties of an awareness-level first responder at the scene of a hazardous materials incident.</a:t>
            </a:r>
          </a:p>
          <a:p>
            <a:pPr marL="0" indent="0">
              <a:buClr>
                <a:srgbClr val="FC210A"/>
              </a:buClr>
              <a:buSzPct val="115000"/>
              <a:buNone/>
            </a:pPr>
            <a:endParaRPr lang="en-US" sz="2800" dirty="0" smtClean="0"/>
          </a:p>
          <a:p>
            <a:pPr>
              <a:buClr>
                <a:srgbClr val="FC210A"/>
              </a:buClr>
              <a:buSzPct val="115000"/>
              <a:buFont typeface="Wingdings" pitchFamily="2" charset="2"/>
              <a:buChar char="§"/>
            </a:pPr>
            <a:endParaRPr lang="en-US" sz="2800" dirty="0" smtClean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 smtClean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 smtClean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 smtClean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/>
          </a:p>
        </p:txBody>
      </p:sp>
      <p:pic>
        <p:nvPicPr>
          <p:cNvPr id="4" name="Picture 5" descr="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-169695"/>
            <a:ext cx="2819399" cy="2320683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9098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0" y="0"/>
            <a:ext cx="9144000" cy="2209800"/>
          </a:xfrm>
          <a:prstGeom prst="rect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00400" y="228600"/>
            <a:ext cx="5565775" cy="160020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Training Objectives</a:t>
            </a:r>
          </a:p>
        </p:txBody>
      </p:sp>
      <p:sp>
        <p:nvSpPr>
          <p:cNvPr id="409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2286000"/>
            <a:ext cx="8540750" cy="3660775"/>
          </a:xfrm>
        </p:spPr>
        <p:txBody>
          <a:bodyPr/>
          <a:lstStyle/>
          <a:p>
            <a:pPr>
              <a:buClr>
                <a:srgbClr val="FC210A"/>
              </a:buClr>
              <a:buSzPct val="115000"/>
              <a:buFont typeface="Wingdings" pitchFamily="2" charset="2"/>
              <a:buChar char="§"/>
            </a:pPr>
            <a:r>
              <a:rPr lang="en-US" sz="2800" dirty="0" smtClean="0"/>
              <a:t>List methods used to recognize the presence of a hazardous material, to include the identification of the possible material or substance based on readily available clues.</a:t>
            </a:r>
          </a:p>
          <a:p>
            <a:pPr>
              <a:buClr>
                <a:srgbClr val="FC210A"/>
              </a:buClr>
              <a:buSzPct val="115000"/>
              <a:buFont typeface="Wingdings" pitchFamily="2" charset="2"/>
              <a:buChar char="§"/>
            </a:pPr>
            <a:endParaRPr lang="en-US" sz="2800" dirty="0"/>
          </a:p>
          <a:p>
            <a:pPr>
              <a:buClr>
                <a:srgbClr val="FC210A"/>
              </a:buClr>
              <a:buSzPct val="115000"/>
              <a:buFont typeface="Wingdings" pitchFamily="2" charset="2"/>
              <a:buChar char="§"/>
            </a:pPr>
            <a:r>
              <a:rPr lang="en-US" sz="2800" dirty="0"/>
              <a:t>Demonstrate the ability to use the DOT </a:t>
            </a:r>
            <a:r>
              <a:rPr lang="en-US" sz="2800" i="1" dirty="0"/>
              <a:t>Emergency Response Guidebook</a:t>
            </a:r>
            <a:r>
              <a:rPr lang="en-US" sz="2800" dirty="0"/>
              <a:t> in identifying a hazardous material and appropriate first responder actions, to include notifying additional resources.</a:t>
            </a:r>
          </a:p>
          <a:p>
            <a:pPr>
              <a:buClr>
                <a:srgbClr val="FC210A"/>
              </a:buClr>
              <a:buSzPct val="115000"/>
              <a:buFont typeface="Wingdings" pitchFamily="2" charset="2"/>
              <a:buChar char="§"/>
            </a:pPr>
            <a:endParaRPr lang="en-US" sz="2800" dirty="0" smtClean="0"/>
          </a:p>
          <a:p>
            <a:pPr>
              <a:buClr>
                <a:srgbClr val="FC210A"/>
              </a:buClr>
              <a:buSzPct val="115000"/>
              <a:buFont typeface="Wingdings" pitchFamily="2" charset="2"/>
              <a:buChar char="§"/>
            </a:pPr>
            <a:endParaRPr lang="en-US" sz="2800" dirty="0"/>
          </a:p>
          <a:p>
            <a:pPr>
              <a:buClr>
                <a:srgbClr val="FC210A"/>
              </a:buClr>
              <a:buSzPct val="115000"/>
              <a:buFont typeface="Wingdings" pitchFamily="2" charset="2"/>
              <a:buChar char="§"/>
            </a:pPr>
            <a:endParaRPr lang="en-US" sz="2800" dirty="0" smtClean="0"/>
          </a:p>
          <a:p>
            <a:pPr>
              <a:buClr>
                <a:srgbClr val="FC210A"/>
              </a:buClr>
              <a:buSzPct val="115000"/>
              <a:buFont typeface="Wingdings" pitchFamily="2" charset="2"/>
              <a:buChar char="§"/>
            </a:pPr>
            <a:endParaRPr lang="en-US" sz="2800" dirty="0" smtClean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 smtClean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 smtClean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 smtClean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/>
          </a:p>
        </p:txBody>
      </p:sp>
      <p:pic>
        <p:nvPicPr>
          <p:cNvPr id="4" name="Picture 5" descr="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-169695"/>
            <a:ext cx="2819399" cy="2320683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62691419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0" y="0"/>
            <a:ext cx="9144000" cy="2209800"/>
          </a:xfrm>
          <a:prstGeom prst="rect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00400" y="228600"/>
            <a:ext cx="5565775" cy="160020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Training Objectives</a:t>
            </a:r>
          </a:p>
        </p:txBody>
      </p:sp>
      <p:sp>
        <p:nvSpPr>
          <p:cNvPr id="409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2286000"/>
            <a:ext cx="8540750" cy="3660775"/>
          </a:xfrm>
        </p:spPr>
        <p:txBody>
          <a:bodyPr/>
          <a:lstStyle/>
          <a:p>
            <a:pPr>
              <a:buClr>
                <a:srgbClr val="FC210A"/>
              </a:buClr>
              <a:buSzPct val="115000"/>
              <a:buFont typeface="Wingdings" pitchFamily="2" charset="2"/>
              <a:buChar char="§"/>
            </a:pPr>
            <a:r>
              <a:rPr lang="en-US" sz="2800" dirty="0"/>
              <a:t>Explain what WISER is and how to use it as a resource when at the scene of a suspected hazardous materials incident.</a:t>
            </a:r>
          </a:p>
          <a:p>
            <a:pPr>
              <a:buClr>
                <a:srgbClr val="FC210A"/>
              </a:buClr>
              <a:buSzPct val="115000"/>
              <a:buFont typeface="Wingdings" pitchFamily="2" charset="2"/>
              <a:buChar char="§"/>
            </a:pPr>
            <a:endParaRPr lang="en-US" sz="2800" dirty="0"/>
          </a:p>
          <a:p>
            <a:pPr>
              <a:buClr>
                <a:srgbClr val="FC210A"/>
              </a:buClr>
              <a:buSzPct val="115000"/>
              <a:buFont typeface="Wingdings" pitchFamily="2" charset="2"/>
              <a:buChar char="§"/>
            </a:pPr>
            <a:r>
              <a:rPr lang="en-US" sz="2800" dirty="0"/>
              <a:t>Identify the occurrence of a natural gas leak and what protective measures to take to assure life safety until the leak can be mitigated.</a:t>
            </a:r>
          </a:p>
          <a:p>
            <a:pPr marL="0" indent="0">
              <a:buClr>
                <a:srgbClr val="FC210A"/>
              </a:buClr>
              <a:buSzPct val="115000"/>
              <a:buNone/>
            </a:pPr>
            <a:endParaRPr lang="en-US" sz="2800" dirty="0" smtClean="0"/>
          </a:p>
          <a:p>
            <a:pPr>
              <a:buClr>
                <a:srgbClr val="FC210A"/>
              </a:buClr>
              <a:buSzPct val="115000"/>
              <a:buFont typeface="Wingdings" pitchFamily="2" charset="2"/>
              <a:buChar char="§"/>
            </a:pPr>
            <a:endParaRPr lang="en-US" sz="2800" dirty="0" smtClean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 smtClean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 smtClean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 smtClean="0"/>
          </a:p>
          <a:p>
            <a:pPr marL="0" indent="0">
              <a:lnSpc>
                <a:spcPct val="80000"/>
              </a:lnSpc>
              <a:buClr>
                <a:srgbClr val="FC210A"/>
              </a:buClr>
              <a:buSzPct val="115000"/>
              <a:buNone/>
            </a:pPr>
            <a:endParaRPr lang="en-US" sz="2900" dirty="0"/>
          </a:p>
        </p:txBody>
      </p:sp>
      <p:pic>
        <p:nvPicPr>
          <p:cNvPr id="4" name="Picture 5" descr="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-169695"/>
            <a:ext cx="2819399" cy="2320683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38334542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0" y="699154"/>
            <a:ext cx="3461217" cy="32161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4000" y="304800"/>
            <a:ext cx="3581400" cy="44090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0246" name="Picture 6" descr="BXP35717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870" y="3657600"/>
            <a:ext cx="5073730" cy="337185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grpSp>
        <p:nvGrpSpPr>
          <p:cNvPr id="9" name="Group 8"/>
          <p:cNvGrpSpPr/>
          <p:nvPr/>
        </p:nvGrpSpPr>
        <p:grpSpPr>
          <a:xfrm>
            <a:off x="1295400" y="3505200"/>
            <a:ext cx="6279033" cy="1066800"/>
            <a:chOff x="2035408" y="1981200"/>
            <a:chExt cx="6279033" cy="1066800"/>
          </a:xfrm>
        </p:grpSpPr>
        <p:sp>
          <p:nvSpPr>
            <p:cNvPr id="3" name="Rectangle 2"/>
            <p:cNvSpPr/>
            <p:nvPr/>
          </p:nvSpPr>
          <p:spPr>
            <a:xfrm>
              <a:off x="2035408" y="2133600"/>
              <a:ext cx="6279033" cy="914400"/>
            </a:xfrm>
            <a:prstGeom prst="rect">
              <a:avLst/>
            </a:prstGeom>
            <a:solidFill>
              <a:schemeClr val="tx1">
                <a:lumMod val="8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209800" y="1981200"/>
              <a:ext cx="60268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Protect  Property</a:t>
              </a:r>
              <a:endParaRPr lang="en-US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317392" y="2514600"/>
            <a:ext cx="6279033" cy="1015663"/>
            <a:chOff x="2057400" y="990600"/>
            <a:chExt cx="6279033" cy="1015663"/>
          </a:xfrm>
        </p:grpSpPr>
        <p:sp>
          <p:nvSpPr>
            <p:cNvPr id="11" name="Rectangle 10"/>
            <p:cNvSpPr/>
            <p:nvPr/>
          </p:nvSpPr>
          <p:spPr>
            <a:xfrm>
              <a:off x="2057400" y="1066800"/>
              <a:ext cx="6279033" cy="914400"/>
            </a:xfrm>
            <a:prstGeom prst="rect">
              <a:avLst/>
            </a:prstGeom>
            <a:solidFill>
              <a:schemeClr val="tx1">
                <a:lumMod val="8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231792" y="990600"/>
              <a:ext cx="60268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Save  Lives</a:t>
              </a:r>
              <a:endParaRPr lang="en-US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52400"/>
            <a:ext cx="7620000" cy="5715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533400" y="5943600"/>
            <a:ext cx="7010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 smtClean="0"/>
              <a:t>photo from: olsonoil.com</a:t>
            </a:r>
            <a:endParaRPr lang="en-US" sz="1000" i="1" dirty="0"/>
          </a:p>
        </p:txBody>
      </p:sp>
      <p:grpSp>
        <p:nvGrpSpPr>
          <p:cNvPr id="6" name="Group 5"/>
          <p:cNvGrpSpPr/>
          <p:nvPr/>
        </p:nvGrpSpPr>
        <p:grpSpPr>
          <a:xfrm>
            <a:off x="4038600" y="3414846"/>
            <a:ext cx="4876800" cy="2147753"/>
            <a:chOff x="4038600" y="2831276"/>
            <a:chExt cx="4876800" cy="2514600"/>
          </a:xfrm>
        </p:grpSpPr>
        <p:sp>
          <p:nvSpPr>
            <p:cNvPr id="2" name="Rounded Rectangle 1"/>
            <p:cNvSpPr/>
            <p:nvPr/>
          </p:nvSpPr>
          <p:spPr>
            <a:xfrm>
              <a:off x="4038600" y="2831276"/>
              <a:ext cx="4800600" cy="2514600"/>
            </a:xfrm>
            <a:prstGeom prst="roundRect">
              <a:avLst/>
            </a:prstGeom>
            <a:solidFill>
              <a:schemeClr val="accent2">
                <a:lumMod val="50000"/>
              </a:schemeClr>
            </a:solidFill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4419600" y="2847848"/>
              <a:ext cx="4495800" cy="2486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Occupational Safety &amp; Health Administration</a:t>
              </a:r>
              <a:endPara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2" name="Picture 6" descr="Nitrogen_Leak_l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-228600"/>
            <a:ext cx="9448800" cy="7315200"/>
          </a:xfrm>
          <a:prstGeom prst="rect">
            <a:avLst/>
          </a:prstGeom>
          <a:noFill/>
        </p:spPr>
      </p:pic>
      <p:grpSp>
        <p:nvGrpSpPr>
          <p:cNvPr id="4" name="Group 3"/>
          <p:cNvGrpSpPr/>
          <p:nvPr/>
        </p:nvGrpSpPr>
        <p:grpSpPr>
          <a:xfrm>
            <a:off x="304800" y="5082370"/>
            <a:ext cx="4800600" cy="1623230"/>
            <a:chOff x="3429000" y="9682248"/>
            <a:chExt cx="4572000" cy="2310324"/>
          </a:xfrm>
        </p:grpSpPr>
        <p:sp>
          <p:nvSpPr>
            <p:cNvPr id="5" name="Rounded Rectangle 4"/>
            <p:cNvSpPr/>
            <p:nvPr/>
          </p:nvSpPr>
          <p:spPr>
            <a:xfrm>
              <a:off x="3429000" y="9682248"/>
              <a:ext cx="4136571" cy="2310324"/>
            </a:xfrm>
            <a:prstGeom prst="roundRect">
              <a:avLst/>
            </a:prstGeom>
            <a:solidFill>
              <a:schemeClr val="accent2">
                <a:lumMod val="50000"/>
              </a:schemeClr>
            </a:solidFill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593184" y="9823481"/>
              <a:ext cx="4407816" cy="20588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Department of</a:t>
              </a:r>
            </a:p>
            <a:p>
              <a:r>
                <a:rPr lang="en-US" sz="4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Transportation</a:t>
              </a:r>
              <a:endPara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2" name="Picture 4" descr="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-228600"/>
            <a:ext cx="8794020" cy="7239000"/>
          </a:xfrm>
          <a:noFill/>
          <a:ln/>
          <a:scene3d>
            <a:camera prst="perspectiveRelaxed"/>
            <a:lightRig rig="threePt" dir="t"/>
          </a:scene3d>
        </p:spPr>
      </p:pic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800" y="152400"/>
            <a:ext cx="8540750" cy="838200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DOT Hazard Classes</a:t>
            </a:r>
            <a:endParaRPr lang="en-US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228600" y="2138084"/>
            <a:ext cx="3505201" cy="673951"/>
          </a:xfrm>
          <a:custGeom>
            <a:avLst/>
            <a:gdLst>
              <a:gd name="connsiteX0" fmla="*/ 0 w 3889375"/>
              <a:gd name="connsiteY0" fmla="*/ 77807 h 466830"/>
              <a:gd name="connsiteX1" fmla="*/ 77807 w 3889375"/>
              <a:gd name="connsiteY1" fmla="*/ 0 h 466830"/>
              <a:gd name="connsiteX2" fmla="*/ 3811568 w 3889375"/>
              <a:gd name="connsiteY2" fmla="*/ 0 h 466830"/>
              <a:gd name="connsiteX3" fmla="*/ 3889375 w 3889375"/>
              <a:gd name="connsiteY3" fmla="*/ 77807 h 466830"/>
              <a:gd name="connsiteX4" fmla="*/ 3889375 w 3889375"/>
              <a:gd name="connsiteY4" fmla="*/ 389023 h 466830"/>
              <a:gd name="connsiteX5" fmla="*/ 3811568 w 3889375"/>
              <a:gd name="connsiteY5" fmla="*/ 466830 h 466830"/>
              <a:gd name="connsiteX6" fmla="*/ 77807 w 3889375"/>
              <a:gd name="connsiteY6" fmla="*/ 466830 h 466830"/>
              <a:gd name="connsiteX7" fmla="*/ 0 w 3889375"/>
              <a:gd name="connsiteY7" fmla="*/ 389023 h 466830"/>
              <a:gd name="connsiteX8" fmla="*/ 0 w 3889375"/>
              <a:gd name="connsiteY8" fmla="*/ 77807 h 46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75" h="466830">
                <a:moveTo>
                  <a:pt x="0" y="77807"/>
                </a:moveTo>
                <a:cubicBezTo>
                  <a:pt x="0" y="34835"/>
                  <a:pt x="34835" y="0"/>
                  <a:pt x="77807" y="0"/>
                </a:cubicBezTo>
                <a:lnTo>
                  <a:pt x="3811568" y="0"/>
                </a:lnTo>
                <a:cubicBezTo>
                  <a:pt x="3854540" y="0"/>
                  <a:pt x="3889375" y="34835"/>
                  <a:pt x="3889375" y="77807"/>
                </a:cubicBezTo>
                <a:lnTo>
                  <a:pt x="3889375" y="389023"/>
                </a:lnTo>
                <a:cubicBezTo>
                  <a:pt x="3889375" y="431995"/>
                  <a:pt x="3854540" y="466830"/>
                  <a:pt x="3811568" y="466830"/>
                </a:cubicBezTo>
                <a:lnTo>
                  <a:pt x="77807" y="466830"/>
                </a:lnTo>
                <a:cubicBezTo>
                  <a:pt x="34835" y="466830"/>
                  <a:pt x="0" y="431995"/>
                  <a:pt x="0" y="389023"/>
                </a:cubicBezTo>
                <a:lnTo>
                  <a:pt x="0" y="77807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179" tIns="95179" rIns="95179" bIns="95179" numCol="1" spcCol="1270" anchor="ctr" anchorCtr="0">
            <a:noAutofit/>
          </a:bodyPr>
          <a:lstStyle/>
          <a:p>
            <a:pPr lvl="0" algn="l" defTabSz="8445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600" b="1" kern="1200" dirty="0" smtClean="0">
                <a:latin typeface="+mj-lt"/>
                <a:ea typeface="Tahoma" pitchFamily="34" charset="0"/>
                <a:cs typeface="Tahoma" pitchFamily="34" charset="0"/>
              </a:rPr>
              <a:t>Explosives</a:t>
            </a:r>
            <a:endParaRPr lang="en-US" sz="2600" kern="1200" dirty="0">
              <a:latin typeface="+mj-lt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228600" y="2907450"/>
            <a:ext cx="3505201" cy="673950"/>
          </a:xfrm>
          <a:custGeom>
            <a:avLst/>
            <a:gdLst>
              <a:gd name="connsiteX0" fmla="*/ 0 w 3889375"/>
              <a:gd name="connsiteY0" fmla="*/ 77807 h 466830"/>
              <a:gd name="connsiteX1" fmla="*/ 77807 w 3889375"/>
              <a:gd name="connsiteY1" fmla="*/ 0 h 466830"/>
              <a:gd name="connsiteX2" fmla="*/ 3811568 w 3889375"/>
              <a:gd name="connsiteY2" fmla="*/ 0 h 466830"/>
              <a:gd name="connsiteX3" fmla="*/ 3889375 w 3889375"/>
              <a:gd name="connsiteY3" fmla="*/ 77807 h 466830"/>
              <a:gd name="connsiteX4" fmla="*/ 3889375 w 3889375"/>
              <a:gd name="connsiteY4" fmla="*/ 389023 h 466830"/>
              <a:gd name="connsiteX5" fmla="*/ 3811568 w 3889375"/>
              <a:gd name="connsiteY5" fmla="*/ 466830 h 466830"/>
              <a:gd name="connsiteX6" fmla="*/ 77807 w 3889375"/>
              <a:gd name="connsiteY6" fmla="*/ 466830 h 466830"/>
              <a:gd name="connsiteX7" fmla="*/ 0 w 3889375"/>
              <a:gd name="connsiteY7" fmla="*/ 389023 h 466830"/>
              <a:gd name="connsiteX8" fmla="*/ 0 w 3889375"/>
              <a:gd name="connsiteY8" fmla="*/ 77807 h 46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75" h="466830">
                <a:moveTo>
                  <a:pt x="0" y="77807"/>
                </a:moveTo>
                <a:cubicBezTo>
                  <a:pt x="0" y="34835"/>
                  <a:pt x="34835" y="0"/>
                  <a:pt x="77807" y="0"/>
                </a:cubicBezTo>
                <a:lnTo>
                  <a:pt x="3811568" y="0"/>
                </a:lnTo>
                <a:cubicBezTo>
                  <a:pt x="3854540" y="0"/>
                  <a:pt x="3889375" y="34835"/>
                  <a:pt x="3889375" y="77807"/>
                </a:cubicBezTo>
                <a:lnTo>
                  <a:pt x="3889375" y="389023"/>
                </a:lnTo>
                <a:cubicBezTo>
                  <a:pt x="3889375" y="431995"/>
                  <a:pt x="3854540" y="466830"/>
                  <a:pt x="3811568" y="466830"/>
                </a:cubicBezTo>
                <a:lnTo>
                  <a:pt x="77807" y="466830"/>
                </a:lnTo>
                <a:cubicBezTo>
                  <a:pt x="34835" y="466830"/>
                  <a:pt x="0" y="431995"/>
                  <a:pt x="0" y="389023"/>
                </a:cubicBezTo>
                <a:lnTo>
                  <a:pt x="0" y="77807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179" tIns="95179" rIns="95179" bIns="95179" numCol="1" spcCol="1270" anchor="ctr" anchorCtr="0">
            <a:noAutofit/>
          </a:bodyPr>
          <a:lstStyle/>
          <a:p>
            <a:pPr lvl="0" algn="l" defTabSz="8445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600" b="1" kern="1200" dirty="0" smtClean="0">
                <a:latin typeface="+mj-lt"/>
                <a:ea typeface="Tahoma" pitchFamily="34" charset="0"/>
                <a:cs typeface="Tahoma" pitchFamily="34" charset="0"/>
              </a:rPr>
              <a:t>Compressed Gases</a:t>
            </a:r>
            <a:endParaRPr lang="en-US" sz="2600" kern="1200" dirty="0">
              <a:latin typeface="+mj-lt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28600" y="3676094"/>
            <a:ext cx="3505201" cy="673950"/>
          </a:xfrm>
          <a:custGeom>
            <a:avLst/>
            <a:gdLst>
              <a:gd name="connsiteX0" fmla="*/ 0 w 3889375"/>
              <a:gd name="connsiteY0" fmla="*/ 77807 h 466830"/>
              <a:gd name="connsiteX1" fmla="*/ 77807 w 3889375"/>
              <a:gd name="connsiteY1" fmla="*/ 0 h 466830"/>
              <a:gd name="connsiteX2" fmla="*/ 3811568 w 3889375"/>
              <a:gd name="connsiteY2" fmla="*/ 0 h 466830"/>
              <a:gd name="connsiteX3" fmla="*/ 3889375 w 3889375"/>
              <a:gd name="connsiteY3" fmla="*/ 77807 h 466830"/>
              <a:gd name="connsiteX4" fmla="*/ 3889375 w 3889375"/>
              <a:gd name="connsiteY4" fmla="*/ 389023 h 466830"/>
              <a:gd name="connsiteX5" fmla="*/ 3811568 w 3889375"/>
              <a:gd name="connsiteY5" fmla="*/ 466830 h 466830"/>
              <a:gd name="connsiteX6" fmla="*/ 77807 w 3889375"/>
              <a:gd name="connsiteY6" fmla="*/ 466830 h 466830"/>
              <a:gd name="connsiteX7" fmla="*/ 0 w 3889375"/>
              <a:gd name="connsiteY7" fmla="*/ 389023 h 466830"/>
              <a:gd name="connsiteX8" fmla="*/ 0 w 3889375"/>
              <a:gd name="connsiteY8" fmla="*/ 77807 h 46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75" h="466830">
                <a:moveTo>
                  <a:pt x="0" y="77807"/>
                </a:moveTo>
                <a:cubicBezTo>
                  <a:pt x="0" y="34835"/>
                  <a:pt x="34835" y="0"/>
                  <a:pt x="77807" y="0"/>
                </a:cubicBezTo>
                <a:lnTo>
                  <a:pt x="3811568" y="0"/>
                </a:lnTo>
                <a:cubicBezTo>
                  <a:pt x="3854540" y="0"/>
                  <a:pt x="3889375" y="34835"/>
                  <a:pt x="3889375" y="77807"/>
                </a:cubicBezTo>
                <a:lnTo>
                  <a:pt x="3889375" y="389023"/>
                </a:lnTo>
                <a:cubicBezTo>
                  <a:pt x="3889375" y="431995"/>
                  <a:pt x="3854540" y="466830"/>
                  <a:pt x="3811568" y="466830"/>
                </a:cubicBezTo>
                <a:lnTo>
                  <a:pt x="77807" y="466830"/>
                </a:lnTo>
                <a:cubicBezTo>
                  <a:pt x="34835" y="466830"/>
                  <a:pt x="0" y="431995"/>
                  <a:pt x="0" y="389023"/>
                </a:cubicBezTo>
                <a:lnTo>
                  <a:pt x="0" y="77807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179" tIns="95179" rIns="95179" bIns="95179" numCol="1" spcCol="1270" anchor="ctr" anchorCtr="0">
            <a:noAutofit/>
          </a:bodyPr>
          <a:lstStyle/>
          <a:p>
            <a:pPr lvl="0" algn="l" defTabSz="8445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600" b="1" kern="1200" dirty="0" smtClean="0">
                <a:latin typeface="+mj-lt"/>
              </a:rPr>
              <a:t>Flammable Liquids</a:t>
            </a:r>
            <a:endParaRPr lang="en-US" sz="2600" kern="1200" dirty="0">
              <a:latin typeface="+mj-lt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238027" y="4447880"/>
            <a:ext cx="3505201" cy="685800"/>
          </a:xfrm>
          <a:custGeom>
            <a:avLst/>
            <a:gdLst>
              <a:gd name="connsiteX0" fmla="*/ 0 w 3889375"/>
              <a:gd name="connsiteY0" fmla="*/ 77807 h 466830"/>
              <a:gd name="connsiteX1" fmla="*/ 77807 w 3889375"/>
              <a:gd name="connsiteY1" fmla="*/ 0 h 466830"/>
              <a:gd name="connsiteX2" fmla="*/ 3811568 w 3889375"/>
              <a:gd name="connsiteY2" fmla="*/ 0 h 466830"/>
              <a:gd name="connsiteX3" fmla="*/ 3889375 w 3889375"/>
              <a:gd name="connsiteY3" fmla="*/ 77807 h 466830"/>
              <a:gd name="connsiteX4" fmla="*/ 3889375 w 3889375"/>
              <a:gd name="connsiteY4" fmla="*/ 389023 h 466830"/>
              <a:gd name="connsiteX5" fmla="*/ 3811568 w 3889375"/>
              <a:gd name="connsiteY5" fmla="*/ 466830 h 466830"/>
              <a:gd name="connsiteX6" fmla="*/ 77807 w 3889375"/>
              <a:gd name="connsiteY6" fmla="*/ 466830 h 466830"/>
              <a:gd name="connsiteX7" fmla="*/ 0 w 3889375"/>
              <a:gd name="connsiteY7" fmla="*/ 389023 h 466830"/>
              <a:gd name="connsiteX8" fmla="*/ 0 w 3889375"/>
              <a:gd name="connsiteY8" fmla="*/ 77807 h 46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75" h="466830">
                <a:moveTo>
                  <a:pt x="0" y="77807"/>
                </a:moveTo>
                <a:cubicBezTo>
                  <a:pt x="0" y="34835"/>
                  <a:pt x="34835" y="0"/>
                  <a:pt x="77807" y="0"/>
                </a:cubicBezTo>
                <a:lnTo>
                  <a:pt x="3811568" y="0"/>
                </a:lnTo>
                <a:cubicBezTo>
                  <a:pt x="3854540" y="0"/>
                  <a:pt x="3889375" y="34835"/>
                  <a:pt x="3889375" y="77807"/>
                </a:cubicBezTo>
                <a:lnTo>
                  <a:pt x="3889375" y="389023"/>
                </a:lnTo>
                <a:cubicBezTo>
                  <a:pt x="3889375" y="431995"/>
                  <a:pt x="3854540" y="466830"/>
                  <a:pt x="3811568" y="466830"/>
                </a:cubicBezTo>
                <a:lnTo>
                  <a:pt x="77807" y="466830"/>
                </a:lnTo>
                <a:cubicBezTo>
                  <a:pt x="34835" y="466830"/>
                  <a:pt x="0" y="431995"/>
                  <a:pt x="0" y="389023"/>
                </a:cubicBezTo>
                <a:lnTo>
                  <a:pt x="0" y="77807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179" tIns="95179" rIns="95179" bIns="95179" numCol="1" spcCol="1270" anchor="ctr" anchorCtr="0">
            <a:noAutofit/>
          </a:bodyPr>
          <a:lstStyle/>
          <a:p>
            <a:pPr lvl="0" algn="l" defTabSz="8445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600" b="1" kern="1200" dirty="0" smtClean="0">
                <a:latin typeface="+mj-lt"/>
              </a:rPr>
              <a:t>Flammable Solids</a:t>
            </a:r>
            <a:endParaRPr lang="en-US" sz="2600" kern="1200" dirty="0">
              <a:latin typeface="+mj-lt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38028" y="5243165"/>
            <a:ext cx="3505200" cy="1033515"/>
          </a:xfrm>
          <a:custGeom>
            <a:avLst/>
            <a:gdLst>
              <a:gd name="connsiteX0" fmla="*/ 0 w 3889375"/>
              <a:gd name="connsiteY0" fmla="*/ 77807 h 466830"/>
              <a:gd name="connsiteX1" fmla="*/ 77807 w 3889375"/>
              <a:gd name="connsiteY1" fmla="*/ 0 h 466830"/>
              <a:gd name="connsiteX2" fmla="*/ 3811568 w 3889375"/>
              <a:gd name="connsiteY2" fmla="*/ 0 h 466830"/>
              <a:gd name="connsiteX3" fmla="*/ 3889375 w 3889375"/>
              <a:gd name="connsiteY3" fmla="*/ 77807 h 466830"/>
              <a:gd name="connsiteX4" fmla="*/ 3889375 w 3889375"/>
              <a:gd name="connsiteY4" fmla="*/ 389023 h 466830"/>
              <a:gd name="connsiteX5" fmla="*/ 3811568 w 3889375"/>
              <a:gd name="connsiteY5" fmla="*/ 466830 h 466830"/>
              <a:gd name="connsiteX6" fmla="*/ 77807 w 3889375"/>
              <a:gd name="connsiteY6" fmla="*/ 466830 h 466830"/>
              <a:gd name="connsiteX7" fmla="*/ 0 w 3889375"/>
              <a:gd name="connsiteY7" fmla="*/ 389023 h 466830"/>
              <a:gd name="connsiteX8" fmla="*/ 0 w 3889375"/>
              <a:gd name="connsiteY8" fmla="*/ 77807 h 46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75" h="466830">
                <a:moveTo>
                  <a:pt x="0" y="77807"/>
                </a:moveTo>
                <a:cubicBezTo>
                  <a:pt x="0" y="34835"/>
                  <a:pt x="34835" y="0"/>
                  <a:pt x="77807" y="0"/>
                </a:cubicBezTo>
                <a:lnTo>
                  <a:pt x="3811568" y="0"/>
                </a:lnTo>
                <a:cubicBezTo>
                  <a:pt x="3854540" y="0"/>
                  <a:pt x="3889375" y="34835"/>
                  <a:pt x="3889375" y="77807"/>
                </a:cubicBezTo>
                <a:lnTo>
                  <a:pt x="3889375" y="389023"/>
                </a:lnTo>
                <a:cubicBezTo>
                  <a:pt x="3889375" y="431995"/>
                  <a:pt x="3854540" y="466830"/>
                  <a:pt x="3811568" y="466830"/>
                </a:cubicBezTo>
                <a:lnTo>
                  <a:pt x="77807" y="466830"/>
                </a:lnTo>
                <a:cubicBezTo>
                  <a:pt x="34835" y="466830"/>
                  <a:pt x="0" y="431995"/>
                  <a:pt x="0" y="389023"/>
                </a:cubicBezTo>
                <a:lnTo>
                  <a:pt x="0" y="77807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179" tIns="95179" rIns="95179" bIns="95179" numCol="1" spcCol="1270" anchor="ctr" anchorCtr="0">
            <a:noAutofit/>
          </a:bodyPr>
          <a:lstStyle/>
          <a:p>
            <a:pPr lvl="0" algn="l" defTabSz="8445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600" b="1" kern="1200" dirty="0" smtClean="0">
                <a:latin typeface="+mj-lt"/>
              </a:rPr>
              <a:t>Oxidizers and Organic Peroxides </a:t>
            </a:r>
            <a:endParaRPr lang="en-US" sz="2600" kern="1200" dirty="0">
              <a:latin typeface="+mj-lt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5791200" y="2153750"/>
            <a:ext cx="3127375" cy="753699"/>
          </a:xfrm>
          <a:custGeom>
            <a:avLst/>
            <a:gdLst>
              <a:gd name="connsiteX0" fmla="*/ 0 w 3889375"/>
              <a:gd name="connsiteY0" fmla="*/ 77807 h 466830"/>
              <a:gd name="connsiteX1" fmla="*/ 77807 w 3889375"/>
              <a:gd name="connsiteY1" fmla="*/ 0 h 466830"/>
              <a:gd name="connsiteX2" fmla="*/ 3811568 w 3889375"/>
              <a:gd name="connsiteY2" fmla="*/ 0 h 466830"/>
              <a:gd name="connsiteX3" fmla="*/ 3889375 w 3889375"/>
              <a:gd name="connsiteY3" fmla="*/ 77807 h 466830"/>
              <a:gd name="connsiteX4" fmla="*/ 3889375 w 3889375"/>
              <a:gd name="connsiteY4" fmla="*/ 389023 h 466830"/>
              <a:gd name="connsiteX5" fmla="*/ 3811568 w 3889375"/>
              <a:gd name="connsiteY5" fmla="*/ 466830 h 466830"/>
              <a:gd name="connsiteX6" fmla="*/ 77807 w 3889375"/>
              <a:gd name="connsiteY6" fmla="*/ 466830 h 466830"/>
              <a:gd name="connsiteX7" fmla="*/ 0 w 3889375"/>
              <a:gd name="connsiteY7" fmla="*/ 389023 h 466830"/>
              <a:gd name="connsiteX8" fmla="*/ 0 w 3889375"/>
              <a:gd name="connsiteY8" fmla="*/ 77807 h 46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75" h="466830">
                <a:moveTo>
                  <a:pt x="0" y="77807"/>
                </a:moveTo>
                <a:cubicBezTo>
                  <a:pt x="0" y="34835"/>
                  <a:pt x="34835" y="0"/>
                  <a:pt x="77807" y="0"/>
                </a:cubicBezTo>
                <a:lnTo>
                  <a:pt x="3811568" y="0"/>
                </a:lnTo>
                <a:cubicBezTo>
                  <a:pt x="3854540" y="0"/>
                  <a:pt x="3889375" y="34835"/>
                  <a:pt x="3889375" y="77807"/>
                </a:cubicBezTo>
                <a:lnTo>
                  <a:pt x="3889375" y="389023"/>
                </a:lnTo>
                <a:cubicBezTo>
                  <a:pt x="3889375" y="431995"/>
                  <a:pt x="3854540" y="466830"/>
                  <a:pt x="3811568" y="466830"/>
                </a:cubicBezTo>
                <a:lnTo>
                  <a:pt x="77807" y="466830"/>
                </a:lnTo>
                <a:cubicBezTo>
                  <a:pt x="34835" y="466830"/>
                  <a:pt x="0" y="431995"/>
                  <a:pt x="0" y="389023"/>
                </a:cubicBezTo>
                <a:lnTo>
                  <a:pt x="0" y="77807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179" tIns="95179" rIns="95179" bIns="95179" numCol="1" spcCol="1270" anchor="ctr" anchorCtr="0">
            <a:noAutofit/>
          </a:bodyPr>
          <a:lstStyle/>
          <a:p>
            <a:pPr lvl="0" algn="l" defTabSz="8445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600" b="1" kern="1200" dirty="0" smtClean="0">
                <a:latin typeface="+mj-lt"/>
              </a:rPr>
              <a:t>Toxic Materials</a:t>
            </a:r>
            <a:endParaRPr lang="en-US" sz="2600" kern="1200" dirty="0">
              <a:latin typeface="+mj-lt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5791200" y="3002535"/>
            <a:ext cx="3127375" cy="826351"/>
          </a:xfrm>
          <a:custGeom>
            <a:avLst/>
            <a:gdLst>
              <a:gd name="connsiteX0" fmla="*/ 0 w 3889375"/>
              <a:gd name="connsiteY0" fmla="*/ 77807 h 466830"/>
              <a:gd name="connsiteX1" fmla="*/ 77807 w 3889375"/>
              <a:gd name="connsiteY1" fmla="*/ 0 h 466830"/>
              <a:gd name="connsiteX2" fmla="*/ 3811568 w 3889375"/>
              <a:gd name="connsiteY2" fmla="*/ 0 h 466830"/>
              <a:gd name="connsiteX3" fmla="*/ 3889375 w 3889375"/>
              <a:gd name="connsiteY3" fmla="*/ 77807 h 466830"/>
              <a:gd name="connsiteX4" fmla="*/ 3889375 w 3889375"/>
              <a:gd name="connsiteY4" fmla="*/ 389023 h 466830"/>
              <a:gd name="connsiteX5" fmla="*/ 3811568 w 3889375"/>
              <a:gd name="connsiteY5" fmla="*/ 466830 h 466830"/>
              <a:gd name="connsiteX6" fmla="*/ 77807 w 3889375"/>
              <a:gd name="connsiteY6" fmla="*/ 466830 h 466830"/>
              <a:gd name="connsiteX7" fmla="*/ 0 w 3889375"/>
              <a:gd name="connsiteY7" fmla="*/ 389023 h 466830"/>
              <a:gd name="connsiteX8" fmla="*/ 0 w 3889375"/>
              <a:gd name="connsiteY8" fmla="*/ 77807 h 46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75" h="466830">
                <a:moveTo>
                  <a:pt x="0" y="77807"/>
                </a:moveTo>
                <a:cubicBezTo>
                  <a:pt x="0" y="34835"/>
                  <a:pt x="34835" y="0"/>
                  <a:pt x="77807" y="0"/>
                </a:cubicBezTo>
                <a:lnTo>
                  <a:pt x="3811568" y="0"/>
                </a:lnTo>
                <a:cubicBezTo>
                  <a:pt x="3854540" y="0"/>
                  <a:pt x="3889375" y="34835"/>
                  <a:pt x="3889375" y="77807"/>
                </a:cubicBezTo>
                <a:lnTo>
                  <a:pt x="3889375" y="389023"/>
                </a:lnTo>
                <a:cubicBezTo>
                  <a:pt x="3889375" y="431995"/>
                  <a:pt x="3854540" y="466830"/>
                  <a:pt x="3811568" y="466830"/>
                </a:cubicBezTo>
                <a:lnTo>
                  <a:pt x="77807" y="466830"/>
                </a:lnTo>
                <a:cubicBezTo>
                  <a:pt x="34835" y="466830"/>
                  <a:pt x="0" y="431995"/>
                  <a:pt x="0" y="389023"/>
                </a:cubicBezTo>
                <a:lnTo>
                  <a:pt x="0" y="77807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179" tIns="95179" rIns="95179" bIns="95179" numCol="1" spcCol="1270" anchor="ctr" anchorCtr="0">
            <a:noAutofit/>
          </a:bodyPr>
          <a:lstStyle/>
          <a:p>
            <a:pPr lvl="0" algn="l" defTabSz="844550" rtl="0">
              <a:spcBef>
                <a:spcPct val="0"/>
              </a:spcBef>
              <a:spcAft>
                <a:spcPct val="35000"/>
              </a:spcAft>
            </a:pPr>
            <a:r>
              <a:rPr lang="en-US" sz="2600" b="1" kern="1200" dirty="0" smtClean="0">
                <a:latin typeface="+mj-lt"/>
              </a:rPr>
              <a:t>Radioactive Material</a:t>
            </a:r>
            <a:endParaRPr lang="en-US" sz="2600" kern="1200" dirty="0">
              <a:latin typeface="+mj-lt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5791200" y="3926520"/>
            <a:ext cx="3127375" cy="750150"/>
          </a:xfrm>
          <a:custGeom>
            <a:avLst/>
            <a:gdLst>
              <a:gd name="connsiteX0" fmla="*/ 0 w 3889375"/>
              <a:gd name="connsiteY0" fmla="*/ 77807 h 466830"/>
              <a:gd name="connsiteX1" fmla="*/ 77807 w 3889375"/>
              <a:gd name="connsiteY1" fmla="*/ 0 h 466830"/>
              <a:gd name="connsiteX2" fmla="*/ 3811568 w 3889375"/>
              <a:gd name="connsiteY2" fmla="*/ 0 h 466830"/>
              <a:gd name="connsiteX3" fmla="*/ 3889375 w 3889375"/>
              <a:gd name="connsiteY3" fmla="*/ 77807 h 466830"/>
              <a:gd name="connsiteX4" fmla="*/ 3889375 w 3889375"/>
              <a:gd name="connsiteY4" fmla="*/ 389023 h 466830"/>
              <a:gd name="connsiteX5" fmla="*/ 3811568 w 3889375"/>
              <a:gd name="connsiteY5" fmla="*/ 466830 h 466830"/>
              <a:gd name="connsiteX6" fmla="*/ 77807 w 3889375"/>
              <a:gd name="connsiteY6" fmla="*/ 466830 h 466830"/>
              <a:gd name="connsiteX7" fmla="*/ 0 w 3889375"/>
              <a:gd name="connsiteY7" fmla="*/ 389023 h 466830"/>
              <a:gd name="connsiteX8" fmla="*/ 0 w 3889375"/>
              <a:gd name="connsiteY8" fmla="*/ 77807 h 46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75" h="466830">
                <a:moveTo>
                  <a:pt x="0" y="77807"/>
                </a:moveTo>
                <a:cubicBezTo>
                  <a:pt x="0" y="34835"/>
                  <a:pt x="34835" y="0"/>
                  <a:pt x="77807" y="0"/>
                </a:cubicBezTo>
                <a:lnTo>
                  <a:pt x="3811568" y="0"/>
                </a:lnTo>
                <a:cubicBezTo>
                  <a:pt x="3854540" y="0"/>
                  <a:pt x="3889375" y="34835"/>
                  <a:pt x="3889375" y="77807"/>
                </a:cubicBezTo>
                <a:lnTo>
                  <a:pt x="3889375" y="389023"/>
                </a:lnTo>
                <a:cubicBezTo>
                  <a:pt x="3889375" y="431995"/>
                  <a:pt x="3854540" y="466830"/>
                  <a:pt x="3811568" y="466830"/>
                </a:cubicBezTo>
                <a:lnTo>
                  <a:pt x="77807" y="466830"/>
                </a:lnTo>
                <a:cubicBezTo>
                  <a:pt x="34835" y="466830"/>
                  <a:pt x="0" y="431995"/>
                  <a:pt x="0" y="389023"/>
                </a:cubicBezTo>
                <a:lnTo>
                  <a:pt x="0" y="77807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179" tIns="95179" rIns="95179" bIns="95179" numCol="1" spcCol="1270" anchor="ctr" anchorCtr="0">
            <a:noAutofit/>
          </a:bodyPr>
          <a:lstStyle/>
          <a:p>
            <a:pPr lvl="0" algn="l" defTabSz="8445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600" b="1" kern="1200" dirty="0" smtClean="0">
                <a:latin typeface="+mj-lt"/>
              </a:rPr>
              <a:t>Corrosive </a:t>
            </a:r>
            <a:r>
              <a:rPr lang="en-US" sz="2600" b="1" dirty="0" smtClean="0">
                <a:latin typeface="+mj-lt"/>
              </a:rPr>
              <a:t>Substances</a:t>
            </a:r>
            <a:endParaRPr lang="en-US" sz="2600" kern="1200" dirty="0">
              <a:latin typeface="+mj-lt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5791200" y="4800600"/>
            <a:ext cx="3127375" cy="581130"/>
          </a:xfrm>
          <a:custGeom>
            <a:avLst/>
            <a:gdLst>
              <a:gd name="connsiteX0" fmla="*/ 0 w 3889375"/>
              <a:gd name="connsiteY0" fmla="*/ 77807 h 466830"/>
              <a:gd name="connsiteX1" fmla="*/ 77807 w 3889375"/>
              <a:gd name="connsiteY1" fmla="*/ 0 h 466830"/>
              <a:gd name="connsiteX2" fmla="*/ 3811568 w 3889375"/>
              <a:gd name="connsiteY2" fmla="*/ 0 h 466830"/>
              <a:gd name="connsiteX3" fmla="*/ 3889375 w 3889375"/>
              <a:gd name="connsiteY3" fmla="*/ 77807 h 466830"/>
              <a:gd name="connsiteX4" fmla="*/ 3889375 w 3889375"/>
              <a:gd name="connsiteY4" fmla="*/ 389023 h 466830"/>
              <a:gd name="connsiteX5" fmla="*/ 3811568 w 3889375"/>
              <a:gd name="connsiteY5" fmla="*/ 466830 h 466830"/>
              <a:gd name="connsiteX6" fmla="*/ 77807 w 3889375"/>
              <a:gd name="connsiteY6" fmla="*/ 466830 h 466830"/>
              <a:gd name="connsiteX7" fmla="*/ 0 w 3889375"/>
              <a:gd name="connsiteY7" fmla="*/ 389023 h 466830"/>
              <a:gd name="connsiteX8" fmla="*/ 0 w 3889375"/>
              <a:gd name="connsiteY8" fmla="*/ 77807 h 46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75" h="466830">
                <a:moveTo>
                  <a:pt x="0" y="77807"/>
                </a:moveTo>
                <a:cubicBezTo>
                  <a:pt x="0" y="34835"/>
                  <a:pt x="34835" y="0"/>
                  <a:pt x="77807" y="0"/>
                </a:cubicBezTo>
                <a:lnTo>
                  <a:pt x="3811568" y="0"/>
                </a:lnTo>
                <a:cubicBezTo>
                  <a:pt x="3854540" y="0"/>
                  <a:pt x="3889375" y="34835"/>
                  <a:pt x="3889375" y="77807"/>
                </a:cubicBezTo>
                <a:lnTo>
                  <a:pt x="3889375" y="389023"/>
                </a:lnTo>
                <a:cubicBezTo>
                  <a:pt x="3889375" y="431995"/>
                  <a:pt x="3854540" y="466830"/>
                  <a:pt x="3811568" y="466830"/>
                </a:cubicBezTo>
                <a:lnTo>
                  <a:pt x="77807" y="466830"/>
                </a:lnTo>
                <a:cubicBezTo>
                  <a:pt x="34835" y="466830"/>
                  <a:pt x="0" y="431995"/>
                  <a:pt x="0" y="389023"/>
                </a:cubicBezTo>
                <a:lnTo>
                  <a:pt x="0" y="77807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5179" tIns="95179" rIns="95179" bIns="95179" numCol="1" spcCol="1270" anchor="ctr" anchorCtr="0">
            <a:noAutofit/>
          </a:bodyPr>
          <a:lstStyle/>
          <a:p>
            <a:pPr lvl="0" algn="l" defTabSz="8445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600" b="1" kern="1200" dirty="0" smtClean="0">
                <a:latin typeface="+mj-lt"/>
              </a:rPr>
              <a:t>Miscellaneous</a:t>
            </a:r>
            <a:endParaRPr lang="en-US" sz="2600" kern="1200" dirty="0">
              <a:latin typeface="+mj-lt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ATERIALS&amp;quot;&quot;/&gt;&lt;property id=&quot;20307&quot; value=&quot;287&quot;/&gt;&lt;/object&gt;&lt;object type=&quot;3&quot; unique_id=&quot;10005&quot;&gt;&lt;property id=&quot;20148&quot; value=&quot;5&quot;/&gt;&lt;property id=&quot;20300&quot; value=&quot;Slide 2&quot;/&gt;&lt;property id=&quot;20307&quot; value=&quot;258&quot;/&gt;&lt;/object&gt;&lt;object type=&quot;3&quot; unique_id=&quot;10006&quot;&gt;&lt;property id=&quot;20148&quot; value=&quot;5&quot;/&gt;&lt;property id=&quot;20300&quot; value=&quot;Slide 3 - &amp;quot;Training Objective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Training Objectives&amp;quot;&quot;/&gt;&lt;property id=&quot;20307&quot; value=&quot;277&quot;/&gt;&lt;/object&gt;&lt;object type=&quot;3&quot; unique_id=&quot;10008&quot;&gt;&lt;property id=&quot;20148&quot; value=&quot;5&quot;/&gt;&lt;property id=&quot;20300&quot; value=&quot;Slide 5&quot;/&gt;&lt;property id=&quot;20307&quot; value=&quot;259&quot;/&gt;&lt;/object&gt;&lt;object type=&quot;3&quot; unique_id=&quot;10009&quot;&gt;&lt;property id=&quot;20148&quot; value=&quot;5&quot;/&gt;&lt;property id=&quot;20300&quot; value=&quot;Slide 6&quot;/&gt;&lt;property id=&quot;20307&quot; value=&quot;266&quot;/&gt;&lt;/object&gt;&lt;object type=&quot;3&quot; unique_id=&quot;10010&quot;&gt;&lt;property id=&quot;20148&quot; value=&quot;5&quot;/&gt;&lt;property id=&quot;20300&quot; value=&quot;Slide 7&quot;/&gt;&lt;property id=&quot;20307&quot; value=&quot;278&quot;/&gt;&lt;/object&gt;&lt;object type=&quot;3&quot; unique_id=&quot;10011&quot;&gt;&lt;property id=&quot;20148&quot; value=&quot;5&quot;/&gt;&lt;property id=&quot;20300&quot; value=&quot;Slide 8 - &amp;quot;DOT Hazard Classes&amp;quot;&quot;/&gt;&lt;property id=&quot;20307&quot; value=&quot;260&quot;/&gt;&lt;/object&gt;&lt;object type=&quot;3&quot; unique_id=&quot;10012&quot;&gt;&lt;property id=&quot;20148&quot; value=&quot;5&quot;/&gt;&lt;property id=&quot;20300&quot; value=&quot;Slide 9 - &amp;quot;Initial Tactics&amp;quot;&quot;/&gt;&lt;property id=&quot;20307&quot; value=&quot;261&quot;/&gt;&lt;/object&gt;&lt;object type=&quot;3&quot; unique_id=&quot;10013&quot;&gt;&lt;property id=&quot;20148&quot; value=&quot;5&quot;/&gt;&lt;property id=&quot;20300&quot; value=&quot;Slide 10 - &amp;quot;Recognition Tips&amp;quot;&quot;/&gt;&lt;property id=&quot;20307&quot; value=&quot;272&quot;/&gt;&lt;/object&gt;&lt;object type=&quot;3&quot; unique_id=&quot;10014&quot;&gt;&lt;property id=&quot;20148&quot; value=&quot;5&quot;/&gt;&lt;property id=&quot;20300&quot; value=&quot;Slide 11 - &amp;quot;Practical Assessment&amp;quot;&quot;/&gt;&lt;property id=&quot;20307&quot; value=&quot;280&quot;/&gt;&lt;/object&gt;&lt;object type=&quot;3&quot; unique_id=&quot;10015&quot;&gt;&lt;property id=&quot;20148&quot; value=&quot;5&quot;/&gt;&lt;property id=&quot;20300&quot; value=&quot;Slide 12 - &amp;quot;Using the Guidebook&amp;quot;&quot;/&gt;&lt;property id=&quot;20307&quot; value=&quot;279&quot;/&gt;&lt;/object&gt;&lt;object type=&quot;3&quot; unique_id=&quot;10016&quot;&gt;&lt;property id=&quot;20148&quot; value=&quot;5&quot;/&gt;&lt;property id=&quot;20300&quot; value=&quot;Slide 13&quot;/&gt;&lt;property id=&quot;20307&quot; value=&quot;269&quot;/&gt;&lt;/object&gt;&lt;object type=&quot;3&quot; unique_id=&quot;10017&quot;&gt;&lt;property id=&quot;20148&quot; value=&quot;5&quot;/&gt;&lt;property id=&quot;20300&quot; value=&quot;Slide 14 - &amp;quot;Using the Guidebook&amp;quot;&quot;/&gt;&lt;property id=&quot;20307&quot; value=&quot;281&quot;/&gt;&lt;/object&gt;&lt;object type=&quot;3&quot; unique_id=&quot;10018&quot;&gt;&lt;property id=&quot;20148&quot; value=&quot;5&quot;/&gt;&lt;property id=&quot;20300&quot; value=&quot;Slide 15&quot;/&gt;&lt;property id=&quot;20307&quot; value=&quot;271&quot;/&gt;&lt;/object&gt;&lt;object type=&quot;3&quot; unique_id=&quot;10019&quot;&gt;&lt;property id=&quot;20148&quot; value=&quot;5&quot;/&gt;&lt;property id=&quot;20300&quot; value=&quot;Slide 16 - &amp;quot;ICS Organizational Chart &amp;quot;&quot;/&gt;&lt;property id=&quot;20307&quot; value=&quot;263&quot;/&gt;&lt;/object&gt;&lt;object type=&quot;3&quot; unique_id=&quot;10020&quot;&gt;&lt;property id=&quot;20148&quot; value=&quot;5&quot;/&gt;&lt;property id=&quot;20300&quot; value=&quot;Slide 17 - &amp;quot;Training Objectives&amp;quot;&quot;/&gt;&lt;property id=&quot;20307&quot; value=&quot;285&quot;/&gt;&lt;/object&gt;&lt;object type=&quot;3&quot; unique_id=&quot;10021&quot;&gt;&lt;property id=&quot;20148&quot; value=&quot;5&quot;/&gt;&lt;property id=&quot;20300&quot; value=&quot;Slide 18 - &amp;quot;Training Objectives&amp;quot;&quot;/&gt;&lt;property id=&quot;20307&quot; value=&quot;286&quot;/&gt;&lt;/object&gt;&lt;object type=&quot;3&quot; unique_id=&quot;10022&quot;&gt;&lt;property id=&quot;20148&quot; value=&quot;5&quot;/&gt;&lt;property id=&quot;20300&quot; value=&quot;Slide 19&quot;/&gt;&lt;property id=&quot;20307&quot; value=&quot;265&quot;/&gt;&lt;/object&gt;&lt;/object&gt;&lt;/object&gt;&lt;/database&gt;"/>
  <p:tag name="SECTOMILLISECCONVERTED" val="1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mpass">
  <a:themeElements>
    <a:clrScheme name="Compass 2">
      <a:dk1>
        <a:srgbClr val="5B5D6B"/>
      </a:dk1>
      <a:lt1>
        <a:srgbClr val="FFFFFF"/>
      </a:lt1>
      <a:dk2>
        <a:srgbClr val="5A5C6C"/>
      </a:dk2>
      <a:lt2>
        <a:srgbClr val="FFFFCC"/>
      </a:lt2>
      <a:accent1>
        <a:srgbClr val="9966FF"/>
      </a:accent1>
      <a:accent2>
        <a:srgbClr val="9383B3"/>
      </a:accent2>
      <a:accent3>
        <a:srgbClr val="B5B5BA"/>
      </a:accent3>
      <a:accent4>
        <a:srgbClr val="DADADA"/>
      </a:accent4>
      <a:accent5>
        <a:srgbClr val="CAB8FF"/>
      </a:accent5>
      <a:accent6>
        <a:srgbClr val="8576A2"/>
      </a:accent6>
      <a:hlink>
        <a:srgbClr val="A3C145"/>
      </a:hlink>
      <a:folHlink>
        <a:srgbClr val="6FA9B7"/>
      </a:folHlink>
    </a:clrScheme>
    <a:fontScheme name="Compas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Compass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ss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Compass">
  <a:themeElements>
    <a:clrScheme name="Compass 2">
      <a:dk1>
        <a:srgbClr val="5B5D6B"/>
      </a:dk1>
      <a:lt1>
        <a:srgbClr val="FFFFFF"/>
      </a:lt1>
      <a:dk2>
        <a:srgbClr val="5A5C6C"/>
      </a:dk2>
      <a:lt2>
        <a:srgbClr val="FFFFCC"/>
      </a:lt2>
      <a:accent1>
        <a:srgbClr val="9966FF"/>
      </a:accent1>
      <a:accent2>
        <a:srgbClr val="9383B3"/>
      </a:accent2>
      <a:accent3>
        <a:srgbClr val="B5B5BA"/>
      </a:accent3>
      <a:accent4>
        <a:srgbClr val="DADADA"/>
      </a:accent4>
      <a:accent5>
        <a:srgbClr val="CAB8FF"/>
      </a:accent5>
      <a:accent6>
        <a:srgbClr val="8576A2"/>
      </a:accent6>
      <a:hlink>
        <a:srgbClr val="A3C145"/>
      </a:hlink>
      <a:folHlink>
        <a:srgbClr val="6FA9B7"/>
      </a:folHlink>
    </a:clrScheme>
    <a:fontScheme name="Compas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Compass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ss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Compass">
  <a:themeElements>
    <a:clrScheme name="Compass 2">
      <a:dk1>
        <a:srgbClr val="5B5D6B"/>
      </a:dk1>
      <a:lt1>
        <a:srgbClr val="FFFFFF"/>
      </a:lt1>
      <a:dk2>
        <a:srgbClr val="5A5C6C"/>
      </a:dk2>
      <a:lt2>
        <a:srgbClr val="FFFFCC"/>
      </a:lt2>
      <a:accent1>
        <a:srgbClr val="9966FF"/>
      </a:accent1>
      <a:accent2>
        <a:srgbClr val="9383B3"/>
      </a:accent2>
      <a:accent3>
        <a:srgbClr val="B5B5BA"/>
      </a:accent3>
      <a:accent4>
        <a:srgbClr val="DADADA"/>
      </a:accent4>
      <a:accent5>
        <a:srgbClr val="CAB8FF"/>
      </a:accent5>
      <a:accent6>
        <a:srgbClr val="8576A2"/>
      </a:accent6>
      <a:hlink>
        <a:srgbClr val="A3C145"/>
      </a:hlink>
      <a:folHlink>
        <a:srgbClr val="6FA9B7"/>
      </a:folHlink>
    </a:clrScheme>
    <a:fontScheme name="Compas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Compass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ss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djacency">
    <a:dk1>
      <a:srgbClr val="2F2B20"/>
    </a:dk1>
    <a:lt1>
      <a:srgbClr val="FFFFFF"/>
    </a:lt1>
    <a:dk2>
      <a:srgbClr val="675E47"/>
    </a:dk2>
    <a:lt2>
      <a:srgbClr val="DFDCB7"/>
    </a:lt2>
    <a:accent1>
      <a:srgbClr val="A9A57C"/>
    </a:accent1>
    <a:accent2>
      <a:srgbClr val="9CBEBD"/>
    </a:accent2>
    <a:accent3>
      <a:srgbClr val="D2CB6C"/>
    </a:accent3>
    <a:accent4>
      <a:srgbClr val="95A39D"/>
    </a:accent4>
    <a:accent5>
      <a:srgbClr val="C89F5D"/>
    </a:accent5>
    <a:accent6>
      <a:srgbClr val="B1A089"/>
    </a:accent6>
    <a:hlink>
      <a:srgbClr val="D25814"/>
    </a:hlink>
    <a:folHlink>
      <a:srgbClr val="849A0A"/>
    </a:folHlink>
  </a:clrScheme>
</a:themeOverride>
</file>

<file path=ppt/theme/themeOverride10.xml><?xml version="1.0" encoding="utf-8"?>
<a:themeOverride xmlns:a="http://schemas.openxmlformats.org/drawingml/2006/main">
  <a:clrScheme name="Custom 4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000000"/>
    </a:folHlink>
  </a:clrScheme>
</a:themeOverride>
</file>

<file path=ppt/theme/themeOverride11.xml><?xml version="1.0" encoding="utf-8"?>
<a:themeOverride xmlns:a="http://schemas.openxmlformats.org/drawingml/2006/main">
  <a:clrScheme name="Custom 6">
    <a:dk1>
      <a:sysClr val="windowText" lastClr="000000"/>
    </a:dk1>
    <a:lt1>
      <a:sysClr val="window" lastClr="FFFFFF"/>
    </a:lt1>
    <a:dk2>
      <a:srgbClr val="4F271C"/>
    </a:dk2>
    <a:lt2>
      <a:srgbClr val="E7DEC9"/>
    </a:lt2>
    <a:accent1>
      <a:srgbClr val="3891A7"/>
    </a:accent1>
    <a:accent2>
      <a:srgbClr val="FEB80A"/>
    </a:accent2>
    <a:accent3>
      <a:srgbClr val="C32D2E"/>
    </a:accent3>
    <a:accent4>
      <a:srgbClr val="84AA33"/>
    </a:accent4>
    <a:accent5>
      <a:srgbClr val="964305"/>
    </a:accent5>
    <a:accent6>
      <a:srgbClr val="475A8D"/>
    </a:accent6>
    <a:hlink>
      <a:srgbClr val="F2F2F2"/>
    </a:hlink>
    <a:folHlink>
      <a:srgbClr val="AA8A14"/>
    </a:folHlink>
  </a:clrScheme>
</a:themeOverride>
</file>

<file path=ppt/theme/themeOverride12.xml><?xml version="1.0" encoding="utf-8"?>
<a:themeOverride xmlns:a="http://schemas.openxmlformats.org/drawingml/2006/main">
  <a:clrScheme name="Adjacency">
    <a:dk1>
      <a:srgbClr val="2F2B20"/>
    </a:dk1>
    <a:lt1>
      <a:srgbClr val="FFFFFF"/>
    </a:lt1>
    <a:dk2>
      <a:srgbClr val="675E47"/>
    </a:dk2>
    <a:lt2>
      <a:srgbClr val="DFDCB7"/>
    </a:lt2>
    <a:accent1>
      <a:srgbClr val="A9A57C"/>
    </a:accent1>
    <a:accent2>
      <a:srgbClr val="9CBEBD"/>
    </a:accent2>
    <a:accent3>
      <a:srgbClr val="D2CB6C"/>
    </a:accent3>
    <a:accent4>
      <a:srgbClr val="95A39D"/>
    </a:accent4>
    <a:accent5>
      <a:srgbClr val="C89F5D"/>
    </a:accent5>
    <a:accent6>
      <a:srgbClr val="B1A089"/>
    </a:accent6>
    <a:hlink>
      <a:srgbClr val="D25814"/>
    </a:hlink>
    <a:folHlink>
      <a:srgbClr val="849A0A"/>
    </a:folHlink>
  </a:clrScheme>
</a:themeOverride>
</file>

<file path=ppt/theme/themeOverride13.xml><?xml version="1.0" encoding="utf-8"?>
<a:themeOverride xmlns:a="http://schemas.openxmlformats.org/drawingml/2006/main">
  <a:clrScheme name="Adjacency">
    <a:dk1>
      <a:srgbClr val="2F2B20"/>
    </a:dk1>
    <a:lt1>
      <a:srgbClr val="FFFFFF"/>
    </a:lt1>
    <a:dk2>
      <a:srgbClr val="675E47"/>
    </a:dk2>
    <a:lt2>
      <a:srgbClr val="DFDCB7"/>
    </a:lt2>
    <a:accent1>
      <a:srgbClr val="A9A57C"/>
    </a:accent1>
    <a:accent2>
      <a:srgbClr val="9CBEBD"/>
    </a:accent2>
    <a:accent3>
      <a:srgbClr val="D2CB6C"/>
    </a:accent3>
    <a:accent4>
      <a:srgbClr val="95A39D"/>
    </a:accent4>
    <a:accent5>
      <a:srgbClr val="C89F5D"/>
    </a:accent5>
    <a:accent6>
      <a:srgbClr val="B1A089"/>
    </a:accent6>
    <a:hlink>
      <a:srgbClr val="D25814"/>
    </a:hlink>
    <a:folHlink>
      <a:srgbClr val="849A0A"/>
    </a:folHlink>
  </a:clrScheme>
</a:themeOverride>
</file>

<file path=ppt/theme/themeOverride14.xml><?xml version="1.0" encoding="utf-8"?>
<a:themeOverride xmlns:a="http://schemas.openxmlformats.org/drawingml/2006/main">
  <a:clrScheme name="Adjacency">
    <a:dk1>
      <a:srgbClr val="2F2B20"/>
    </a:dk1>
    <a:lt1>
      <a:srgbClr val="FFFFFF"/>
    </a:lt1>
    <a:dk2>
      <a:srgbClr val="675E47"/>
    </a:dk2>
    <a:lt2>
      <a:srgbClr val="DFDCB7"/>
    </a:lt2>
    <a:accent1>
      <a:srgbClr val="A9A57C"/>
    </a:accent1>
    <a:accent2>
      <a:srgbClr val="9CBEBD"/>
    </a:accent2>
    <a:accent3>
      <a:srgbClr val="D2CB6C"/>
    </a:accent3>
    <a:accent4>
      <a:srgbClr val="95A39D"/>
    </a:accent4>
    <a:accent5>
      <a:srgbClr val="C89F5D"/>
    </a:accent5>
    <a:accent6>
      <a:srgbClr val="B1A089"/>
    </a:accent6>
    <a:hlink>
      <a:srgbClr val="D25814"/>
    </a:hlink>
    <a:folHlink>
      <a:srgbClr val="849A0A"/>
    </a:folHlink>
  </a:clrScheme>
</a:themeOverride>
</file>

<file path=ppt/theme/themeOverride2.xml><?xml version="1.0" encoding="utf-8"?>
<a:themeOverride xmlns:a="http://schemas.openxmlformats.org/drawingml/2006/main">
  <a:clrScheme name="Adjacency">
    <a:dk1>
      <a:srgbClr val="2F2B20"/>
    </a:dk1>
    <a:lt1>
      <a:srgbClr val="FFFFFF"/>
    </a:lt1>
    <a:dk2>
      <a:srgbClr val="675E47"/>
    </a:dk2>
    <a:lt2>
      <a:srgbClr val="DFDCB7"/>
    </a:lt2>
    <a:accent1>
      <a:srgbClr val="A9A57C"/>
    </a:accent1>
    <a:accent2>
      <a:srgbClr val="9CBEBD"/>
    </a:accent2>
    <a:accent3>
      <a:srgbClr val="D2CB6C"/>
    </a:accent3>
    <a:accent4>
      <a:srgbClr val="95A39D"/>
    </a:accent4>
    <a:accent5>
      <a:srgbClr val="C89F5D"/>
    </a:accent5>
    <a:accent6>
      <a:srgbClr val="B1A089"/>
    </a:accent6>
    <a:hlink>
      <a:srgbClr val="D25814"/>
    </a:hlink>
    <a:folHlink>
      <a:srgbClr val="849A0A"/>
    </a:folHlink>
  </a:clrScheme>
</a:themeOverride>
</file>

<file path=ppt/theme/themeOverride3.xml><?xml version="1.0" encoding="utf-8"?>
<a:themeOverride xmlns:a="http://schemas.openxmlformats.org/drawingml/2006/main">
  <a:clrScheme name="Adjacency">
    <a:dk1>
      <a:srgbClr val="2F2B20"/>
    </a:dk1>
    <a:lt1>
      <a:srgbClr val="FFFFFF"/>
    </a:lt1>
    <a:dk2>
      <a:srgbClr val="675E47"/>
    </a:dk2>
    <a:lt2>
      <a:srgbClr val="DFDCB7"/>
    </a:lt2>
    <a:accent1>
      <a:srgbClr val="A9A57C"/>
    </a:accent1>
    <a:accent2>
      <a:srgbClr val="9CBEBD"/>
    </a:accent2>
    <a:accent3>
      <a:srgbClr val="D2CB6C"/>
    </a:accent3>
    <a:accent4>
      <a:srgbClr val="95A39D"/>
    </a:accent4>
    <a:accent5>
      <a:srgbClr val="C89F5D"/>
    </a:accent5>
    <a:accent6>
      <a:srgbClr val="B1A089"/>
    </a:accent6>
    <a:hlink>
      <a:srgbClr val="D25814"/>
    </a:hlink>
    <a:folHlink>
      <a:srgbClr val="849A0A"/>
    </a:folHlink>
  </a:clrScheme>
</a:themeOverride>
</file>

<file path=ppt/theme/themeOverride4.xml><?xml version="1.0" encoding="utf-8"?>
<a:themeOverride xmlns:a="http://schemas.openxmlformats.org/drawingml/2006/main">
  <a:clrScheme name="Adjacency">
    <a:dk1>
      <a:srgbClr val="2F2B20"/>
    </a:dk1>
    <a:lt1>
      <a:srgbClr val="FFFFFF"/>
    </a:lt1>
    <a:dk2>
      <a:srgbClr val="675E47"/>
    </a:dk2>
    <a:lt2>
      <a:srgbClr val="DFDCB7"/>
    </a:lt2>
    <a:accent1>
      <a:srgbClr val="A9A57C"/>
    </a:accent1>
    <a:accent2>
      <a:srgbClr val="9CBEBD"/>
    </a:accent2>
    <a:accent3>
      <a:srgbClr val="D2CB6C"/>
    </a:accent3>
    <a:accent4>
      <a:srgbClr val="95A39D"/>
    </a:accent4>
    <a:accent5>
      <a:srgbClr val="C89F5D"/>
    </a:accent5>
    <a:accent6>
      <a:srgbClr val="B1A089"/>
    </a:accent6>
    <a:hlink>
      <a:srgbClr val="D25814"/>
    </a:hlink>
    <a:folHlink>
      <a:srgbClr val="849A0A"/>
    </a:folHlink>
  </a:clrScheme>
</a:themeOverride>
</file>

<file path=ppt/theme/themeOverride5.xml><?xml version="1.0" encoding="utf-8"?>
<a:themeOverride xmlns:a="http://schemas.openxmlformats.org/drawingml/2006/main">
  <a:clrScheme name="Custom 9">
    <a:dk1>
      <a:sysClr val="windowText" lastClr="000000"/>
    </a:dk1>
    <a:lt1>
      <a:sysClr val="window" lastClr="FFFFFF"/>
    </a:lt1>
    <a:dk2>
      <a:srgbClr val="17365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00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Custom 9">
    <a:dk1>
      <a:sysClr val="windowText" lastClr="000000"/>
    </a:dk1>
    <a:lt1>
      <a:sysClr val="window" lastClr="FFFFFF"/>
    </a:lt1>
    <a:dk2>
      <a:srgbClr val="17365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00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Adjacency">
    <a:dk1>
      <a:srgbClr val="2F2B20"/>
    </a:dk1>
    <a:lt1>
      <a:srgbClr val="FFFFFF"/>
    </a:lt1>
    <a:dk2>
      <a:srgbClr val="675E47"/>
    </a:dk2>
    <a:lt2>
      <a:srgbClr val="DFDCB7"/>
    </a:lt2>
    <a:accent1>
      <a:srgbClr val="A9A57C"/>
    </a:accent1>
    <a:accent2>
      <a:srgbClr val="9CBEBD"/>
    </a:accent2>
    <a:accent3>
      <a:srgbClr val="D2CB6C"/>
    </a:accent3>
    <a:accent4>
      <a:srgbClr val="95A39D"/>
    </a:accent4>
    <a:accent5>
      <a:srgbClr val="C89F5D"/>
    </a:accent5>
    <a:accent6>
      <a:srgbClr val="B1A089"/>
    </a:accent6>
    <a:hlink>
      <a:srgbClr val="D25814"/>
    </a:hlink>
    <a:folHlink>
      <a:srgbClr val="849A0A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BlackTie">
    <a:dk1>
      <a:srgbClr val="000000"/>
    </a:dk1>
    <a:lt1>
      <a:srgbClr val="FFFFFF"/>
    </a:lt1>
    <a:dk2>
      <a:srgbClr val="46464A"/>
    </a:dk2>
    <a:lt2>
      <a:srgbClr val="E3DCCF"/>
    </a:lt2>
    <a:accent1>
      <a:srgbClr val="6F6F74"/>
    </a:accent1>
    <a:accent2>
      <a:srgbClr val="A7B789"/>
    </a:accent2>
    <a:accent3>
      <a:srgbClr val="BEAE98"/>
    </a:accent3>
    <a:accent4>
      <a:srgbClr val="92A9B9"/>
    </a:accent4>
    <a:accent5>
      <a:srgbClr val="9C8265"/>
    </a:accent5>
    <a:accent6>
      <a:srgbClr val="8D6974"/>
    </a:accent6>
    <a:hlink>
      <a:srgbClr val="67AABF"/>
    </a:hlink>
    <a:folHlink>
      <a:srgbClr val="B1B5A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F64D5691AEB34AA61B75C321F94B5B" ma:contentTypeVersion="0" ma:contentTypeDescription="Create a new document." ma:contentTypeScope="" ma:versionID="6ebd93f96a5a8cde7cb737f01864e8b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6E4EC5-E471-4537-B801-EB7B7B99C96A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purl.org/dc/dcmitype/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A0CEAAA-558A-4B31-A7B4-952923C268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39B3B39-1A51-42F7-A8FE-8D73F9D3A2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1883</TotalTime>
  <Words>506</Words>
  <Application>Microsoft Office PowerPoint</Application>
  <PresentationFormat>On-screen Show (4:3)</PresentationFormat>
  <Paragraphs>126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21</vt:i4>
      </vt:variant>
    </vt:vector>
  </HeadingPairs>
  <TitlesOfParts>
    <vt:vector size="39" baseType="lpstr">
      <vt:lpstr>Arial</vt:lpstr>
      <vt:lpstr>Arial Black</vt:lpstr>
      <vt:lpstr>Book Antiqua</vt:lpstr>
      <vt:lpstr>Calibri</vt:lpstr>
      <vt:lpstr>Impact</vt:lpstr>
      <vt:lpstr>Lucida Sans</vt:lpstr>
      <vt:lpstr>Tahoma</vt:lpstr>
      <vt:lpstr>Times New Roman</vt:lpstr>
      <vt:lpstr>Wingdings</vt:lpstr>
      <vt:lpstr>Wingdings 2</vt:lpstr>
      <vt:lpstr>Wingdings 3</vt:lpstr>
      <vt:lpstr>Compass</vt:lpstr>
      <vt:lpstr>Apex</vt:lpstr>
      <vt:lpstr>1_Apex</vt:lpstr>
      <vt:lpstr>2_Apex</vt:lpstr>
      <vt:lpstr>1_Compass</vt:lpstr>
      <vt:lpstr>3_Compass</vt:lpstr>
      <vt:lpstr>3_Apex</vt:lpstr>
      <vt:lpstr>MATERIALS</vt:lpstr>
      <vt:lpstr>PowerPoint Presentation</vt:lpstr>
      <vt:lpstr>Training Objectives</vt:lpstr>
      <vt:lpstr>Training Objectives</vt:lpstr>
      <vt:lpstr>Training Objectives</vt:lpstr>
      <vt:lpstr>PowerPoint Presentation</vt:lpstr>
      <vt:lpstr>PowerPoint Presentation</vt:lpstr>
      <vt:lpstr>PowerPoint Presentation</vt:lpstr>
      <vt:lpstr>DOT Hazard Classes</vt:lpstr>
      <vt:lpstr>PowerPoint Presentation</vt:lpstr>
      <vt:lpstr>Initial Tactics</vt:lpstr>
      <vt:lpstr>Recognition Tips</vt:lpstr>
      <vt:lpstr>Emergency Response Guidebook</vt:lpstr>
      <vt:lpstr>Using the Guidebook</vt:lpstr>
      <vt:lpstr>WISER</vt:lpstr>
      <vt:lpstr>Natural Gas Leaks</vt:lpstr>
      <vt:lpstr>Law Enforcement Response</vt:lpstr>
      <vt:lpstr>Training Objectives</vt:lpstr>
      <vt:lpstr>Training Objectives</vt:lpstr>
      <vt:lpstr>Training Objectives</vt:lpstr>
      <vt:lpstr>PowerPoint Presentation</vt:lpstr>
    </vt:vector>
  </TitlesOfParts>
  <Company>NC Justice Academy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MATERIALS</dc:title>
  <dc:creator>byow</dc:creator>
  <cp:lastModifiedBy>Yow, Barbara</cp:lastModifiedBy>
  <cp:revision>126</cp:revision>
  <cp:lastPrinted>2016-05-04T16:39:28Z</cp:lastPrinted>
  <dcterms:created xsi:type="dcterms:W3CDTF">2004-06-15T15:33:48Z</dcterms:created>
  <dcterms:modified xsi:type="dcterms:W3CDTF">2017-12-20T16:28:20Z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0x010100D4F64D5691AEB34AA61B75C321F94B5B</vt:lpwstr>
  </property>
</Properties>
</file>